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0"/>
  </p:notesMasterIdLst>
  <p:handoutMasterIdLst>
    <p:handoutMasterId r:id="rId21"/>
  </p:handoutMasterIdLst>
  <p:sldIdLst>
    <p:sldId id="256" r:id="rId5"/>
    <p:sldId id="278" r:id="rId6"/>
    <p:sldId id="314" r:id="rId7"/>
    <p:sldId id="294" r:id="rId8"/>
    <p:sldId id="315" r:id="rId9"/>
    <p:sldId id="280" r:id="rId10"/>
    <p:sldId id="299" r:id="rId11"/>
    <p:sldId id="275" r:id="rId12"/>
    <p:sldId id="298" r:id="rId13"/>
    <p:sldId id="300" r:id="rId14"/>
    <p:sldId id="304" r:id="rId15"/>
    <p:sldId id="295" r:id="rId16"/>
    <p:sldId id="296" r:id="rId17"/>
    <p:sldId id="297" r:id="rId18"/>
    <p:sldId id="316" r:id="rId19"/>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9F"/>
    <a:srgbClr val="B51F1F"/>
    <a:srgbClr val="007480"/>
    <a:srgbClr val="413D3A"/>
    <a:srgbClr val="A5A1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07" autoAdjust="0"/>
    <p:restoredTop sz="82247" autoAdjust="0"/>
  </p:normalViewPr>
  <p:slideViewPr>
    <p:cSldViewPr snapToObjects="1" showGuides="1">
      <p:cViewPr varScale="1">
        <p:scale>
          <a:sx n="129" d="100"/>
          <a:sy n="129" d="100"/>
        </p:scale>
        <p:origin x="366" y="1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showGuides="1">
      <p:cViewPr varScale="1">
        <p:scale>
          <a:sx n="150" d="100"/>
          <a:sy n="150" d="100"/>
        </p:scale>
        <p:origin x="6080" y="176"/>
      </p:cViewPr>
      <p:guideLst/>
    </p:cSldViewPr>
  </p:notesViewPr>
  <p:gridSpacing cx="180000" cy="18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79B33-A94D-4C8C-88C2-619932967EF3}" type="datetimeFigureOut">
              <a:rPr lang="fr-CH" smtClean="0">
                <a:latin typeface="Arial" panose="020B0604020202020204" pitchFamily="34" charset="0"/>
              </a:rPr>
              <a:t>04.09.2022</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F8103E42-5239-1A40-AD33-3EE7E9DDF5FD}" type="datetimeFigureOut">
              <a:rPr lang="fr-FR" smtClean="0"/>
              <a:pPr/>
              <a:t>04/09/2022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a:t>
            </a:fld>
            <a:endParaRPr lang="fr-FR" dirty="0"/>
          </a:p>
        </p:txBody>
      </p:sp>
    </p:spTree>
    <p:extLst>
      <p:ext uri="{BB962C8B-B14F-4D97-AF65-F5344CB8AC3E}">
        <p14:creationId xmlns:p14="http://schemas.microsoft.com/office/powerpoint/2010/main" val="251474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https://standards.buildingsmart.org/IFC/DEV/IFC4_3/RC2/HTML/schema/ifckernel/lexical/ifcrelationship.htm</a:t>
            </a:r>
          </a:p>
          <a:p>
            <a:endParaRPr lang="fr-CH" dirty="0"/>
          </a:p>
          <a:p>
            <a:r>
              <a:rPr lang="fr-CH" dirty="0"/>
              <a:t>IFCRELCONTAINEDINSPATIALSTRUCTURE</a:t>
            </a:r>
          </a:p>
          <a:p>
            <a:r>
              <a:rPr lang="fr-CH" dirty="0"/>
              <a:t>IFCRELDEFINESBYPROPERTIES</a:t>
            </a:r>
          </a:p>
          <a:p>
            <a:endParaRPr lang="fr-CH" dirty="0"/>
          </a:p>
          <a:p>
            <a:r>
              <a:rPr lang="fr-CH" dirty="0"/>
              <a:t>IFCREL</a:t>
            </a:r>
          </a:p>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10</a:t>
            </a:fld>
            <a:endParaRPr lang="fr-FR" dirty="0"/>
          </a:p>
        </p:txBody>
      </p:sp>
    </p:spTree>
    <p:extLst>
      <p:ext uri="{BB962C8B-B14F-4D97-AF65-F5344CB8AC3E}">
        <p14:creationId xmlns:p14="http://schemas.microsoft.com/office/powerpoint/2010/main" val="4217180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https://standards.buildingsmart.org/IFC/DEV/IFC4_3/RC2/HTML/schema/ifckernel/lexical/ifcrelationship.htm</a:t>
            </a:r>
          </a:p>
          <a:p>
            <a:endParaRPr lang="fr-CH" dirty="0"/>
          </a:p>
          <a:p>
            <a:r>
              <a:rPr lang="fr-CH" dirty="0"/>
              <a:t>IFCRELCONTAINEDINSPATIALSTRUCTURE</a:t>
            </a:r>
          </a:p>
          <a:p>
            <a:r>
              <a:rPr lang="fr-CH" dirty="0"/>
              <a:t>IFCRELDEFINESBYPROPERTIES</a:t>
            </a:r>
          </a:p>
          <a:p>
            <a:endParaRPr lang="fr-CH" dirty="0"/>
          </a:p>
          <a:p>
            <a:r>
              <a:rPr lang="fr-CH" dirty="0"/>
              <a:t>IFCREL</a:t>
            </a:r>
          </a:p>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236778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12</a:t>
            </a:fld>
            <a:endParaRPr lang="fr-FR" dirty="0"/>
          </a:p>
        </p:txBody>
      </p:sp>
    </p:spTree>
    <p:extLst>
      <p:ext uri="{BB962C8B-B14F-4D97-AF65-F5344CB8AC3E}">
        <p14:creationId xmlns:p14="http://schemas.microsoft.com/office/powerpoint/2010/main" val="114944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13</a:t>
            </a:fld>
            <a:endParaRPr lang="fr-FR" dirty="0"/>
          </a:p>
        </p:txBody>
      </p:sp>
    </p:spTree>
    <p:extLst>
      <p:ext uri="{BB962C8B-B14F-4D97-AF65-F5344CB8AC3E}">
        <p14:creationId xmlns:p14="http://schemas.microsoft.com/office/powerpoint/2010/main" val="380686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14</a:t>
            </a:fld>
            <a:endParaRPr lang="fr-FR" dirty="0"/>
          </a:p>
        </p:txBody>
      </p:sp>
    </p:spTree>
    <p:extLst>
      <p:ext uri="{BB962C8B-B14F-4D97-AF65-F5344CB8AC3E}">
        <p14:creationId xmlns:p14="http://schemas.microsoft.com/office/powerpoint/2010/main" val="202976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15</a:t>
            </a:fld>
            <a:endParaRPr lang="fr-FR" dirty="0"/>
          </a:p>
        </p:txBody>
      </p:sp>
    </p:spTree>
    <p:extLst>
      <p:ext uri="{BB962C8B-B14F-4D97-AF65-F5344CB8AC3E}">
        <p14:creationId xmlns:p14="http://schemas.microsoft.com/office/powerpoint/2010/main" val="85165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a:t>
            </a:fld>
            <a:endParaRPr lang="fr-FR" dirty="0"/>
          </a:p>
        </p:txBody>
      </p:sp>
    </p:spTree>
    <p:extLst>
      <p:ext uri="{BB962C8B-B14F-4D97-AF65-F5344CB8AC3E}">
        <p14:creationId xmlns:p14="http://schemas.microsoft.com/office/powerpoint/2010/main" val="49153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a:t>
            </a:fld>
            <a:endParaRPr lang="fr-FR" dirty="0"/>
          </a:p>
        </p:txBody>
      </p:sp>
    </p:spTree>
    <p:extLst>
      <p:ext uri="{BB962C8B-B14F-4D97-AF65-F5344CB8AC3E}">
        <p14:creationId xmlns:p14="http://schemas.microsoft.com/office/powerpoint/2010/main" val="16583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a:t>
            </a:fld>
            <a:endParaRPr lang="fr-FR" dirty="0"/>
          </a:p>
        </p:txBody>
      </p:sp>
    </p:spTree>
    <p:extLst>
      <p:ext uri="{BB962C8B-B14F-4D97-AF65-F5344CB8AC3E}">
        <p14:creationId xmlns:p14="http://schemas.microsoft.com/office/powerpoint/2010/main" val="3646531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5</a:t>
            </a:fld>
            <a:endParaRPr lang="fr-FR" dirty="0"/>
          </a:p>
        </p:txBody>
      </p:sp>
    </p:spTree>
    <p:extLst>
      <p:ext uri="{BB962C8B-B14F-4D97-AF65-F5344CB8AC3E}">
        <p14:creationId xmlns:p14="http://schemas.microsoft.com/office/powerpoint/2010/main" val="49376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6</a:t>
            </a:fld>
            <a:endParaRPr lang="fr-FR" dirty="0"/>
          </a:p>
        </p:txBody>
      </p:sp>
    </p:spTree>
    <p:extLst>
      <p:ext uri="{BB962C8B-B14F-4D97-AF65-F5344CB8AC3E}">
        <p14:creationId xmlns:p14="http://schemas.microsoft.com/office/powerpoint/2010/main" val="109650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7</a:t>
            </a:fld>
            <a:endParaRPr lang="fr-FR" dirty="0"/>
          </a:p>
        </p:txBody>
      </p:sp>
    </p:spTree>
    <p:extLst>
      <p:ext uri="{BB962C8B-B14F-4D97-AF65-F5344CB8AC3E}">
        <p14:creationId xmlns:p14="http://schemas.microsoft.com/office/powerpoint/2010/main" val="372802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https://standards.buildingsmart.org/IFC/RELEASE/IFC4/FINAL/HTML/link/ifcdoor.htm </a:t>
            </a:r>
          </a:p>
        </p:txBody>
      </p:sp>
      <p:sp>
        <p:nvSpPr>
          <p:cNvPr id="4" name="Slide Number Placeholder 3"/>
          <p:cNvSpPr>
            <a:spLocks noGrp="1"/>
          </p:cNvSpPr>
          <p:nvPr>
            <p:ph type="sldNum" sz="quarter" idx="5"/>
          </p:nvPr>
        </p:nvSpPr>
        <p:spPr/>
        <p:txBody>
          <a:bodyPr/>
          <a:lstStyle/>
          <a:p>
            <a:fld id="{4CF50783-AAED-1941-8BCC-9F6140F0A6B1}" type="slidenum">
              <a:rPr lang="fr-FR" smtClean="0"/>
              <a:pPr/>
              <a:t>8</a:t>
            </a:fld>
            <a:endParaRPr lang="fr-FR" dirty="0"/>
          </a:p>
        </p:txBody>
      </p:sp>
    </p:spTree>
    <p:extLst>
      <p:ext uri="{BB962C8B-B14F-4D97-AF65-F5344CB8AC3E}">
        <p14:creationId xmlns:p14="http://schemas.microsoft.com/office/powerpoint/2010/main" val="121129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9</a:t>
            </a:fld>
            <a:endParaRPr lang="fr-FR" dirty="0"/>
          </a:p>
        </p:txBody>
      </p:sp>
    </p:spTree>
    <p:extLst>
      <p:ext uri="{BB962C8B-B14F-4D97-AF65-F5344CB8AC3E}">
        <p14:creationId xmlns:p14="http://schemas.microsoft.com/office/powerpoint/2010/main" val="3507546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57788087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31032"/>
            <a:ext cx="3667125" cy="1072753"/>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a:t>NAME EVENT / NAME PRESENTATION</a:t>
            </a:r>
            <a:endParaRPr lang="fr-FR" dirty="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fr-FR" dirty="0"/>
              <a:t>Speaker </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7"/>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3" r:id="rId4"/>
    <p:sldLayoutId id="2147483662" r:id="rId5"/>
    <p:sldLayoutId id="2147483674" r:id="rId6"/>
    <p:sldLayoutId id="2147483675" r:id="rId7"/>
    <p:sldLayoutId id="2147483682" r:id="rId8"/>
    <p:sldLayoutId id="2147483676" r:id="rId9"/>
    <p:sldLayoutId id="2147483664" r:id="rId10"/>
    <p:sldLayoutId id="2147483666" r:id="rId11"/>
    <p:sldLayoutId id="2147483677" r:id="rId12"/>
    <p:sldLayoutId id="2147483678" r:id="rId13"/>
    <p:sldLayoutId id="2147483679" r:id="rId14"/>
    <p:sldLayoutId id="2147483667" r:id="rId15"/>
  </p:sldLayoutIdLst>
  <p:hf hdr="0"/>
  <p:txStyles>
    <p:title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5A5C923-5A79-224D-A6A6-8267C64759A4}"/>
              </a:ext>
            </a:extLst>
          </p:cNvPr>
          <p:cNvSpPr>
            <a:spLocks noGrp="1"/>
          </p:cNvSpPr>
          <p:nvPr>
            <p:ph type="ctrTitle"/>
          </p:nvPr>
        </p:nvSpPr>
        <p:spPr/>
        <p:txBody>
          <a:bodyPr/>
          <a:lstStyle/>
          <a:p>
            <a:r>
              <a:rPr lang="fr-FR" dirty="0"/>
              <a:t>IFC</a:t>
            </a:r>
          </a:p>
        </p:txBody>
      </p:sp>
      <p:sp>
        <p:nvSpPr>
          <p:cNvPr id="4" name="Sous-titre 3">
            <a:extLst>
              <a:ext uri="{FF2B5EF4-FFF2-40B4-BE49-F238E27FC236}">
                <a16:creationId xmlns:a16="http://schemas.microsoft.com/office/drawing/2014/main" id="{34F3CA74-E434-844A-9C90-0FE7EB8DBFC3}"/>
              </a:ext>
            </a:extLst>
          </p:cNvPr>
          <p:cNvSpPr>
            <a:spLocks noGrp="1"/>
          </p:cNvSpPr>
          <p:nvPr>
            <p:ph type="subTitle" idx="1"/>
          </p:nvPr>
        </p:nvSpPr>
        <p:spPr/>
        <p:txBody>
          <a:bodyPr/>
          <a:lstStyle/>
          <a:p>
            <a:r>
              <a:rPr lang="fr-FR" dirty="0"/>
              <a:t>Régis Longchamp</a:t>
            </a:r>
          </a:p>
        </p:txBody>
      </p:sp>
      <p:sp>
        <p:nvSpPr>
          <p:cNvPr id="5" name="Espace réservé du texte 4">
            <a:extLst>
              <a:ext uri="{FF2B5EF4-FFF2-40B4-BE49-F238E27FC236}">
                <a16:creationId xmlns:a16="http://schemas.microsoft.com/office/drawing/2014/main" id="{BC3BCA55-E2C0-5C4E-89C0-5D85ED2FB439}"/>
              </a:ext>
            </a:extLst>
          </p:cNvPr>
          <p:cNvSpPr>
            <a:spLocks noGrp="1"/>
          </p:cNvSpPr>
          <p:nvPr>
            <p:ph type="body" sz="quarter" idx="11"/>
          </p:nvPr>
        </p:nvSpPr>
        <p:spPr/>
        <p:txBody>
          <a:bodyPr/>
          <a:lstStyle/>
          <a:p>
            <a:r>
              <a:rPr lang="fr-FR" dirty="0"/>
              <a:t>10.06.2022</a:t>
            </a:r>
          </a:p>
        </p:txBody>
      </p:sp>
      <p:sp>
        <p:nvSpPr>
          <p:cNvPr id="6" name="Espace réservé du texte 5">
            <a:extLst>
              <a:ext uri="{FF2B5EF4-FFF2-40B4-BE49-F238E27FC236}">
                <a16:creationId xmlns:a16="http://schemas.microsoft.com/office/drawing/2014/main" id="{18A3154D-FCB0-A34B-BBBC-167C625558EC}"/>
              </a:ext>
            </a:extLst>
          </p:cNvPr>
          <p:cNvSpPr>
            <a:spLocks noGrp="1"/>
          </p:cNvSpPr>
          <p:nvPr>
            <p:ph type="body" sz="quarter" idx="12"/>
          </p:nvPr>
        </p:nvSpPr>
        <p:spPr/>
        <p:txBody>
          <a:bodyPr/>
          <a:lstStyle/>
          <a:p>
            <a:r>
              <a:rPr lang="fr-FR" dirty="0"/>
              <a:t>ENAC-IT4R</a:t>
            </a:r>
          </a:p>
        </p:txBody>
      </p:sp>
    </p:spTree>
    <p:extLst>
      <p:ext uri="{BB962C8B-B14F-4D97-AF65-F5344CB8AC3E}">
        <p14:creationId xmlns:p14="http://schemas.microsoft.com/office/powerpoint/2010/main" val="413527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10</a:t>
            </a:fld>
            <a:endParaRPr lang="fr-FR" dirty="0"/>
          </a:p>
        </p:txBody>
      </p:sp>
      <p:sp>
        <p:nvSpPr>
          <p:cNvPr id="10" name="TextBox 9">
            <a:extLst>
              <a:ext uri="{FF2B5EF4-FFF2-40B4-BE49-F238E27FC236}">
                <a16:creationId xmlns:a16="http://schemas.microsoft.com/office/drawing/2014/main" id="{41853494-3351-4A03-82C0-9B08981510CC}"/>
              </a:ext>
            </a:extLst>
          </p:cNvPr>
          <p:cNvSpPr txBox="1"/>
          <p:nvPr/>
        </p:nvSpPr>
        <p:spPr>
          <a:xfrm>
            <a:off x="612000" y="667408"/>
            <a:ext cx="8100000" cy="507831"/>
          </a:xfrm>
          <a:prstGeom prst="rect">
            <a:avLst/>
          </a:prstGeom>
          <a:noFill/>
        </p:spPr>
        <p:txBody>
          <a:bodyPr wrap="square">
            <a:spAutoFit/>
          </a:bodyPr>
          <a:lstStyle/>
          <a:p>
            <a:r>
              <a:rPr lang="en-US" dirty="0"/>
              <a:t>The IFC schema also has more abstract classes, such as “relationships”, which describe the way of connecting objects with the use of attributes.</a:t>
            </a:r>
            <a:endParaRPr lang="fr-CH" dirty="0"/>
          </a:p>
        </p:txBody>
      </p:sp>
      <p:pic>
        <p:nvPicPr>
          <p:cNvPr id="12" name="Picture 11">
            <a:extLst>
              <a:ext uri="{FF2B5EF4-FFF2-40B4-BE49-F238E27FC236}">
                <a16:creationId xmlns:a16="http://schemas.microsoft.com/office/drawing/2014/main" id="{CC8A062F-212A-4152-B247-4B8F51A33377}"/>
              </a:ext>
            </a:extLst>
          </p:cNvPr>
          <p:cNvPicPr>
            <a:picLocks noChangeAspect="1"/>
          </p:cNvPicPr>
          <p:nvPr/>
        </p:nvPicPr>
        <p:blipFill>
          <a:blip r:embed="rId3"/>
          <a:stretch>
            <a:fillRect/>
          </a:stretch>
        </p:blipFill>
        <p:spPr>
          <a:xfrm>
            <a:off x="1512001" y="1304740"/>
            <a:ext cx="6300000" cy="3600000"/>
          </a:xfrm>
          <a:prstGeom prst="rect">
            <a:avLst/>
          </a:prstGeom>
        </p:spPr>
      </p:pic>
    </p:spTree>
    <p:extLst>
      <p:ext uri="{BB962C8B-B14F-4D97-AF65-F5344CB8AC3E}">
        <p14:creationId xmlns:p14="http://schemas.microsoft.com/office/powerpoint/2010/main" val="2593299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11</a:t>
            </a:fld>
            <a:endParaRPr lang="fr-FR" dirty="0"/>
          </a:p>
        </p:txBody>
      </p:sp>
      <p:pic>
        <p:nvPicPr>
          <p:cNvPr id="8" name="Picture 7">
            <a:extLst>
              <a:ext uri="{FF2B5EF4-FFF2-40B4-BE49-F238E27FC236}">
                <a16:creationId xmlns:a16="http://schemas.microsoft.com/office/drawing/2014/main" id="{03FB643F-17A2-47E0-88B2-CCC744EB6CD6}"/>
              </a:ext>
            </a:extLst>
          </p:cNvPr>
          <p:cNvPicPr>
            <a:picLocks noChangeAspect="1"/>
          </p:cNvPicPr>
          <p:nvPr/>
        </p:nvPicPr>
        <p:blipFill>
          <a:blip r:embed="rId3"/>
          <a:stretch>
            <a:fillRect/>
          </a:stretch>
        </p:blipFill>
        <p:spPr>
          <a:xfrm>
            <a:off x="2232000" y="667408"/>
            <a:ext cx="4382486" cy="3884342"/>
          </a:xfrm>
          <a:prstGeom prst="rect">
            <a:avLst/>
          </a:prstGeom>
        </p:spPr>
      </p:pic>
    </p:spTree>
    <p:extLst>
      <p:ext uri="{BB962C8B-B14F-4D97-AF65-F5344CB8AC3E}">
        <p14:creationId xmlns:p14="http://schemas.microsoft.com/office/powerpoint/2010/main" val="57759561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 </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12</a:t>
            </a:fld>
            <a:endParaRPr lang="fr-FR" dirty="0"/>
          </a:p>
        </p:txBody>
      </p:sp>
      <p:pic>
        <p:nvPicPr>
          <p:cNvPr id="9" name="Picture 8">
            <a:extLst>
              <a:ext uri="{FF2B5EF4-FFF2-40B4-BE49-F238E27FC236}">
                <a16:creationId xmlns:a16="http://schemas.microsoft.com/office/drawing/2014/main" id="{AA5C1A05-26DD-42FA-8B68-A5CBF30FCA5D}"/>
              </a:ext>
            </a:extLst>
          </p:cNvPr>
          <p:cNvPicPr>
            <a:picLocks noChangeAspect="1"/>
          </p:cNvPicPr>
          <p:nvPr/>
        </p:nvPicPr>
        <p:blipFill>
          <a:blip r:embed="rId3"/>
          <a:stretch>
            <a:fillRect/>
          </a:stretch>
        </p:blipFill>
        <p:spPr>
          <a:xfrm>
            <a:off x="1692000" y="616858"/>
            <a:ext cx="5400000" cy="4320000"/>
          </a:xfrm>
          <a:prstGeom prst="rect">
            <a:avLst/>
          </a:prstGeom>
        </p:spPr>
      </p:pic>
    </p:spTree>
    <p:extLst>
      <p:ext uri="{BB962C8B-B14F-4D97-AF65-F5344CB8AC3E}">
        <p14:creationId xmlns:p14="http://schemas.microsoft.com/office/powerpoint/2010/main" val="3384883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13</a:t>
            </a:fld>
            <a:endParaRPr lang="fr-FR" dirty="0"/>
          </a:p>
        </p:txBody>
      </p:sp>
      <p:pic>
        <p:nvPicPr>
          <p:cNvPr id="7" name="Picture 6">
            <a:extLst>
              <a:ext uri="{FF2B5EF4-FFF2-40B4-BE49-F238E27FC236}">
                <a16:creationId xmlns:a16="http://schemas.microsoft.com/office/drawing/2014/main" id="{E59E9FD2-16CD-4E06-8303-D87D69FBA5E2}"/>
              </a:ext>
            </a:extLst>
          </p:cNvPr>
          <p:cNvPicPr>
            <a:picLocks noChangeAspect="1"/>
          </p:cNvPicPr>
          <p:nvPr/>
        </p:nvPicPr>
        <p:blipFill>
          <a:blip r:embed="rId3"/>
          <a:stretch>
            <a:fillRect/>
          </a:stretch>
        </p:blipFill>
        <p:spPr>
          <a:xfrm>
            <a:off x="781399" y="579778"/>
            <a:ext cx="7581202" cy="4491142"/>
          </a:xfrm>
          <a:prstGeom prst="rect">
            <a:avLst/>
          </a:prstGeom>
        </p:spPr>
      </p:pic>
    </p:spTree>
    <p:extLst>
      <p:ext uri="{BB962C8B-B14F-4D97-AF65-F5344CB8AC3E}">
        <p14:creationId xmlns:p14="http://schemas.microsoft.com/office/powerpoint/2010/main" val="42940492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a:xfrm>
            <a:off x="904875" y="131032"/>
            <a:ext cx="4747125" cy="1072753"/>
          </a:xfrm>
        </p:spPr>
        <p:txBody>
          <a:bodyPr>
            <a:normAutofit/>
          </a:bodyPr>
          <a:lstStyle/>
          <a:p>
            <a:r>
              <a:rPr lang="fr-FR" dirty="0"/>
              <a:t>IFC - </a:t>
            </a:r>
            <a:r>
              <a:rPr lang="fr-CH" b="1" dirty="0" err="1"/>
              <a:t>Attributes</a:t>
            </a:r>
            <a:r>
              <a:rPr lang="fr-CH" b="1" dirty="0"/>
              <a:t> vs. </a:t>
            </a:r>
            <a:r>
              <a:rPr lang="fr-CH" b="1" dirty="0" err="1"/>
              <a:t>Properties</a:t>
            </a:r>
            <a:br>
              <a:rPr lang="fr-CH" b="1" dirty="0"/>
            </a:br>
            <a:endParaRPr lang="fr-FR" dirty="0"/>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14</a:t>
            </a:fld>
            <a:endParaRPr lang="fr-FR" dirty="0"/>
          </a:p>
        </p:txBody>
      </p:sp>
      <p:sp>
        <p:nvSpPr>
          <p:cNvPr id="7" name="TextBox 6">
            <a:extLst>
              <a:ext uri="{FF2B5EF4-FFF2-40B4-BE49-F238E27FC236}">
                <a16:creationId xmlns:a16="http://schemas.microsoft.com/office/drawing/2014/main" id="{C2C95C2D-B50C-4C17-B1D7-CDB2F21240A6}"/>
              </a:ext>
            </a:extLst>
          </p:cNvPr>
          <p:cNvSpPr txBox="1"/>
          <p:nvPr/>
        </p:nvSpPr>
        <p:spPr>
          <a:xfrm>
            <a:off x="792000" y="1203785"/>
            <a:ext cx="7200000" cy="1962076"/>
          </a:xfrm>
          <a:prstGeom prst="rect">
            <a:avLst/>
          </a:prstGeom>
          <a:noFill/>
        </p:spPr>
        <p:txBody>
          <a:bodyPr wrap="square" rtlCol="0">
            <a:spAutoFit/>
          </a:bodyPr>
          <a:lstStyle/>
          <a:p>
            <a:r>
              <a:rPr lang="en-US" dirty="0">
                <a:solidFill>
                  <a:srgbClr val="FF0000"/>
                </a:solidFill>
              </a:rPr>
              <a:t>Attributes</a:t>
            </a:r>
            <a:r>
              <a:rPr lang="en-US" dirty="0"/>
              <a:t> (the number and the value type are part of the IFC object template – a graphic from the previous post). These attributes form an integral part of the schema. You cannot delete or modify them. Removing an attribute from the schema will simply ruin its structure, and it will be impossible to open the IFC file.</a:t>
            </a:r>
          </a:p>
          <a:p>
            <a:endParaRPr lang="en-US" dirty="0"/>
          </a:p>
          <a:p>
            <a:r>
              <a:rPr lang="en-US" dirty="0">
                <a:solidFill>
                  <a:srgbClr val="FF0000"/>
                </a:solidFill>
              </a:rPr>
              <a:t>Properties</a:t>
            </a:r>
            <a:r>
              <a:rPr lang="en-US" dirty="0"/>
              <a:t>, as opposed to attributes, give us the freedom to create. We decide how many and what type of properties we wish to create and assign to an object. They are not included in the schema, hence if they are modified or deleted, the structure of the schema is not damaged.</a:t>
            </a:r>
            <a:endParaRPr lang="fr-CH" dirty="0"/>
          </a:p>
        </p:txBody>
      </p:sp>
      <p:pic>
        <p:nvPicPr>
          <p:cNvPr id="8" name="Picture 7">
            <a:extLst>
              <a:ext uri="{FF2B5EF4-FFF2-40B4-BE49-F238E27FC236}">
                <a16:creationId xmlns:a16="http://schemas.microsoft.com/office/drawing/2014/main" id="{DF8B3326-2A8C-4DB2-91B3-13EC4F52F3BD}"/>
              </a:ext>
            </a:extLst>
          </p:cNvPr>
          <p:cNvPicPr>
            <a:picLocks noChangeAspect="1"/>
          </p:cNvPicPr>
          <p:nvPr/>
        </p:nvPicPr>
        <p:blipFill>
          <a:blip r:embed="rId3"/>
          <a:stretch>
            <a:fillRect/>
          </a:stretch>
        </p:blipFill>
        <p:spPr>
          <a:xfrm>
            <a:off x="1790204" y="2942780"/>
            <a:ext cx="3681796" cy="2143208"/>
          </a:xfrm>
          <a:prstGeom prst="rect">
            <a:avLst/>
          </a:prstGeom>
        </p:spPr>
      </p:pic>
      <p:pic>
        <p:nvPicPr>
          <p:cNvPr id="9" name="Picture 8">
            <a:extLst>
              <a:ext uri="{FF2B5EF4-FFF2-40B4-BE49-F238E27FC236}">
                <a16:creationId xmlns:a16="http://schemas.microsoft.com/office/drawing/2014/main" id="{87987D9E-B7DD-4073-BF90-4FF3A0BDE02A}"/>
              </a:ext>
            </a:extLst>
          </p:cNvPr>
          <p:cNvPicPr>
            <a:picLocks noChangeAspect="1"/>
          </p:cNvPicPr>
          <p:nvPr/>
        </p:nvPicPr>
        <p:blipFill>
          <a:blip r:embed="rId4"/>
          <a:stretch>
            <a:fillRect/>
          </a:stretch>
        </p:blipFill>
        <p:spPr>
          <a:xfrm>
            <a:off x="3574008" y="4363654"/>
            <a:ext cx="4684381" cy="659499"/>
          </a:xfrm>
          <a:prstGeom prst="rect">
            <a:avLst/>
          </a:prstGeom>
        </p:spPr>
      </p:pic>
    </p:spTree>
    <p:extLst>
      <p:ext uri="{BB962C8B-B14F-4D97-AF65-F5344CB8AC3E}">
        <p14:creationId xmlns:p14="http://schemas.microsoft.com/office/powerpoint/2010/main" val="36892936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a:xfrm>
            <a:off x="904875" y="131032"/>
            <a:ext cx="4747125" cy="1072753"/>
          </a:xfrm>
        </p:spPr>
        <p:txBody>
          <a:bodyPr>
            <a:normAutofit/>
          </a:bodyPr>
          <a:lstStyle/>
          <a:p>
            <a:r>
              <a:rPr lang="fr-FR" dirty="0"/>
              <a:t>IFC – </a:t>
            </a:r>
            <a:r>
              <a:rPr lang="fr-CH" b="1" dirty="0"/>
              <a:t>Tous est relation</a:t>
            </a:r>
            <a:br>
              <a:rPr lang="fr-CH" b="1" dirty="0"/>
            </a:br>
            <a:endParaRPr lang="fr-FR" dirty="0"/>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15</a:t>
            </a:fld>
            <a:endParaRPr lang="fr-FR" dirty="0"/>
          </a:p>
        </p:txBody>
      </p:sp>
      <p:pic>
        <p:nvPicPr>
          <p:cNvPr id="10" name="Picture 9">
            <a:extLst>
              <a:ext uri="{FF2B5EF4-FFF2-40B4-BE49-F238E27FC236}">
                <a16:creationId xmlns:a16="http://schemas.microsoft.com/office/drawing/2014/main" id="{4486C73C-6067-439E-9A52-E384F73106E5}"/>
              </a:ext>
            </a:extLst>
          </p:cNvPr>
          <p:cNvPicPr>
            <a:picLocks noChangeAspect="1"/>
          </p:cNvPicPr>
          <p:nvPr/>
        </p:nvPicPr>
        <p:blipFill>
          <a:blip r:embed="rId3"/>
          <a:stretch>
            <a:fillRect/>
          </a:stretch>
        </p:blipFill>
        <p:spPr>
          <a:xfrm>
            <a:off x="1038014" y="771749"/>
            <a:ext cx="4253986" cy="4164697"/>
          </a:xfrm>
          <a:prstGeom prst="rect">
            <a:avLst/>
          </a:prstGeom>
        </p:spPr>
      </p:pic>
      <p:cxnSp>
        <p:nvCxnSpPr>
          <p:cNvPr id="12" name="Straight Connector 11">
            <a:extLst>
              <a:ext uri="{FF2B5EF4-FFF2-40B4-BE49-F238E27FC236}">
                <a16:creationId xmlns:a16="http://schemas.microsoft.com/office/drawing/2014/main" id="{F6B77C67-17BF-4AAB-A44D-6FC71B5CDB8C}"/>
              </a:ext>
            </a:extLst>
          </p:cNvPr>
          <p:cNvCxnSpPr/>
          <p:nvPr/>
        </p:nvCxnSpPr>
        <p:spPr>
          <a:xfrm>
            <a:off x="5472000" y="2031750"/>
            <a:ext cx="0" cy="720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AD9E1D2-43E8-4A4A-AF52-B7525F55AB30}"/>
              </a:ext>
            </a:extLst>
          </p:cNvPr>
          <p:cNvSpPr txBox="1"/>
          <p:nvPr/>
        </p:nvSpPr>
        <p:spPr>
          <a:xfrm>
            <a:off x="5511025" y="2198887"/>
            <a:ext cx="1980000" cy="300082"/>
          </a:xfrm>
          <a:prstGeom prst="rect">
            <a:avLst/>
          </a:prstGeom>
          <a:noFill/>
        </p:spPr>
        <p:txBody>
          <a:bodyPr wrap="square" rtlCol="0">
            <a:spAutoFit/>
          </a:bodyPr>
          <a:lstStyle/>
          <a:p>
            <a:r>
              <a:rPr lang="fr-CH" dirty="0"/>
              <a:t>géométrie</a:t>
            </a:r>
          </a:p>
        </p:txBody>
      </p:sp>
      <p:cxnSp>
        <p:nvCxnSpPr>
          <p:cNvPr id="14" name="Straight Connector 13">
            <a:extLst>
              <a:ext uri="{FF2B5EF4-FFF2-40B4-BE49-F238E27FC236}">
                <a16:creationId xmlns:a16="http://schemas.microsoft.com/office/drawing/2014/main" id="{BC010EAC-EC7A-4DCC-BA15-21D6CF25F53E}"/>
              </a:ext>
            </a:extLst>
          </p:cNvPr>
          <p:cNvCxnSpPr>
            <a:cxnSpLocks/>
          </p:cNvCxnSpPr>
          <p:nvPr/>
        </p:nvCxnSpPr>
        <p:spPr>
          <a:xfrm>
            <a:off x="5472000" y="2779242"/>
            <a:ext cx="0" cy="212549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6549DFA-14ED-4E21-B389-E2F47F2861A2}"/>
              </a:ext>
            </a:extLst>
          </p:cNvPr>
          <p:cNvSpPr txBox="1"/>
          <p:nvPr/>
        </p:nvSpPr>
        <p:spPr>
          <a:xfrm>
            <a:off x="5511025" y="3691950"/>
            <a:ext cx="1980000" cy="715581"/>
          </a:xfrm>
          <a:prstGeom prst="rect">
            <a:avLst/>
          </a:prstGeom>
          <a:noFill/>
        </p:spPr>
        <p:txBody>
          <a:bodyPr wrap="square" rtlCol="0">
            <a:spAutoFit/>
          </a:bodyPr>
          <a:lstStyle/>
          <a:p>
            <a:r>
              <a:rPr lang="fr-CH" dirty="0"/>
              <a:t>Attribut (en termes SIG), propriétés (en termes IFC)</a:t>
            </a:r>
          </a:p>
        </p:txBody>
      </p:sp>
    </p:spTree>
    <p:extLst>
      <p:ext uri="{BB962C8B-B14F-4D97-AF65-F5344CB8AC3E}">
        <p14:creationId xmlns:p14="http://schemas.microsoft.com/office/powerpoint/2010/main" val="17481456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Revit and the </a:t>
            </a:r>
            <a:r>
              <a:rPr lang="fr-FR" dirty="0" err="1"/>
              <a:t>others</a:t>
            </a:r>
            <a:r>
              <a:rPr lang="fr-FR" dirty="0"/>
              <a:t> …</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2</a:t>
            </a:fld>
            <a:endParaRPr lang="fr-FR" dirty="0"/>
          </a:p>
        </p:txBody>
      </p:sp>
      <p:pic>
        <p:nvPicPr>
          <p:cNvPr id="7" name="Picture 6">
            <a:extLst>
              <a:ext uri="{FF2B5EF4-FFF2-40B4-BE49-F238E27FC236}">
                <a16:creationId xmlns:a16="http://schemas.microsoft.com/office/drawing/2014/main" id="{D1CB1188-B85A-452C-8DE7-3D5F13F1FBD1}"/>
              </a:ext>
            </a:extLst>
          </p:cNvPr>
          <p:cNvPicPr>
            <a:picLocks noChangeAspect="1"/>
          </p:cNvPicPr>
          <p:nvPr/>
        </p:nvPicPr>
        <p:blipFill>
          <a:blip r:embed="rId3"/>
          <a:stretch>
            <a:fillRect/>
          </a:stretch>
        </p:blipFill>
        <p:spPr>
          <a:xfrm>
            <a:off x="904875" y="1120370"/>
            <a:ext cx="7846832" cy="3251379"/>
          </a:xfrm>
          <a:prstGeom prst="rect">
            <a:avLst/>
          </a:prstGeom>
        </p:spPr>
      </p:pic>
    </p:spTree>
    <p:extLst>
      <p:ext uri="{BB962C8B-B14F-4D97-AF65-F5344CB8AC3E}">
        <p14:creationId xmlns:p14="http://schemas.microsoft.com/office/powerpoint/2010/main" val="346334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7E8E98-EF8B-47A0-B1E0-443E860B24C7}"/>
              </a:ext>
            </a:extLst>
          </p:cNvPr>
          <p:cNvPicPr>
            <a:picLocks noChangeAspect="1"/>
          </p:cNvPicPr>
          <p:nvPr/>
        </p:nvPicPr>
        <p:blipFill>
          <a:blip r:embed="rId3"/>
          <a:stretch>
            <a:fillRect/>
          </a:stretch>
        </p:blipFill>
        <p:spPr>
          <a:xfrm>
            <a:off x="685032" y="951750"/>
            <a:ext cx="7934325" cy="3571875"/>
          </a:xfrm>
          <a:prstGeom prst="rect">
            <a:avLst/>
          </a:prstGeom>
        </p:spPr>
      </p:pic>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a:xfrm>
            <a:off x="2412000" y="1498997"/>
            <a:ext cx="5220000" cy="2692753"/>
          </a:xfrm>
        </p:spPr>
        <p:txBody>
          <a:bodyPr>
            <a:normAutofit/>
          </a:bodyPr>
          <a:lstStyle/>
          <a:p>
            <a:r>
              <a:rPr lang="fr-FR" sz="7200" b="0" dirty="0"/>
              <a:t>Pourquoi</a:t>
            </a:r>
            <a:r>
              <a:rPr lang="fr-FR" sz="7200" dirty="0"/>
              <a:t> </a:t>
            </a:r>
            <a:br>
              <a:rPr lang="fr-FR" sz="7200" dirty="0"/>
            </a:br>
            <a:r>
              <a:rPr lang="fr-FR" sz="9600" dirty="0"/>
              <a:t>IFC ?</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3</a:t>
            </a:fld>
            <a:endParaRPr lang="fr-FR" dirty="0"/>
          </a:p>
        </p:txBody>
      </p:sp>
    </p:spTree>
    <p:extLst>
      <p:ext uri="{BB962C8B-B14F-4D97-AF65-F5344CB8AC3E}">
        <p14:creationId xmlns:p14="http://schemas.microsoft.com/office/powerpoint/2010/main" val="21215188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Revit and the </a:t>
            </a:r>
            <a:r>
              <a:rPr lang="fr-FR" dirty="0" err="1"/>
              <a:t>others</a:t>
            </a:r>
            <a:r>
              <a:rPr lang="fr-FR" dirty="0"/>
              <a:t> …</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4</a:t>
            </a:fld>
            <a:endParaRPr lang="fr-FR" dirty="0"/>
          </a:p>
        </p:txBody>
      </p:sp>
      <p:pic>
        <p:nvPicPr>
          <p:cNvPr id="8" name="Picture 7">
            <a:extLst>
              <a:ext uri="{FF2B5EF4-FFF2-40B4-BE49-F238E27FC236}">
                <a16:creationId xmlns:a16="http://schemas.microsoft.com/office/drawing/2014/main" id="{55941BDC-138D-4119-B40D-82063A49C641}"/>
              </a:ext>
            </a:extLst>
          </p:cNvPr>
          <p:cNvPicPr>
            <a:picLocks noChangeAspect="1"/>
          </p:cNvPicPr>
          <p:nvPr/>
        </p:nvPicPr>
        <p:blipFill>
          <a:blip r:embed="rId3"/>
          <a:stretch>
            <a:fillRect/>
          </a:stretch>
        </p:blipFill>
        <p:spPr>
          <a:xfrm>
            <a:off x="1118317" y="788044"/>
            <a:ext cx="7194478" cy="4116696"/>
          </a:xfrm>
          <a:prstGeom prst="rect">
            <a:avLst/>
          </a:prstGeom>
        </p:spPr>
      </p:pic>
    </p:spTree>
    <p:extLst>
      <p:ext uri="{BB962C8B-B14F-4D97-AF65-F5344CB8AC3E}">
        <p14:creationId xmlns:p14="http://schemas.microsoft.com/office/powerpoint/2010/main" val="21831250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5D3B9D07-67F4-4211-9B4D-2F78ED4B23B1}"/>
              </a:ext>
            </a:extLst>
          </p:cNvPr>
          <p:cNvPicPr>
            <a:picLocks noChangeAspect="1"/>
          </p:cNvPicPr>
          <p:nvPr/>
        </p:nvPicPr>
        <p:blipFill>
          <a:blip r:embed="rId3"/>
          <a:stretch>
            <a:fillRect/>
          </a:stretch>
        </p:blipFill>
        <p:spPr>
          <a:xfrm>
            <a:off x="5734733" y="316102"/>
            <a:ext cx="1069171" cy="888535"/>
          </a:xfrm>
          <a:prstGeom prst="rect">
            <a:avLst/>
          </a:prstGeom>
        </p:spPr>
      </p:pic>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Revit and the </a:t>
            </a:r>
            <a:r>
              <a:rPr lang="fr-FR" dirty="0" err="1"/>
              <a:t>others</a:t>
            </a:r>
            <a:r>
              <a:rPr lang="fr-FR" dirty="0"/>
              <a:t> …</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5</a:t>
            </a:fld>
            <a:endParaRPr lang="fr-FR" dirty="0"/>
          </a:p>
        </p:txBody>
      </p:sp>
      <p:cxnSp>
        <p:nvCxnSpPr>
          <p:cNvPr id="7" name="Gerade Verbindung mit Pfeil 85">
            <a:extLst>
              <a:ext uri="{FF2B5EF4-FFF2-40B4-BE49-F238E27FC236}">
                <a16:creationId xmlns:a16="http://schemas.microsoft.com/office/drawing/2014/main" id="{12C65CAD-BAB6-4AD9-8B4C-67CC17EC536C}"/>
              </a:ext>
            </a:extLst>
          </p:cNvPr>
          <p:cNvCxnSpPr/>
          <p:nvPr/>
        </p:nvCxnSpPr>
        <p:spPr bwMode="auto">
          <a:xfrm>
            <a:off x="4167430" y="2453019"/>
            <a:ext cx="0" cy="117637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mit Pfeil 86">
            <a:extLst>
              <a:ext uri="{FF2B5EF4-FFF2-40B4-BE49-F238E27FC236}">
                <a16:creationId xmlns:a16="http://schemas.microsoft.com/office/drawing/2014/main" id="{368206C9-BFB4-4C8D-9DAF-44D69B62049B}"/>
              </a:ext>
            </a:extLst>
          </p:cNvPr>
          <p:cNvCxnSpPr/>
          <p:nvPr/>
        </p:nvCxnSpPr>
        <p:spPr bwMode="auto">
          <a:xfrm>
            <a:off x="2876392" y="2443630"/>
            <a:ext cx="0" cy="1593437"/>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Ellipse 87">
            <a:extLst>
              <a:ext uri="{FF2B5EF4-FFF2-40B4-BE49-F238E27FC236}">
                <a16:creationId xmlns:a16="http://schemas.microsoft.com/office/drawing/2014/main" id="{67FD58B1-F274-4B0D-B313-EF462C6DF72E}"/>
              </a:ext>
            </a:extLst>
          </p:cNvPr>
          <p:cNvSpPr/>
          <p:nvPr/>
        </p:nvSpPr>
        <p:spPr bwMode="auto">
          <a:xfrm>
            <a:off x="2802922" y="4169197"/>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1" name="Ellipse 94">
            <a:extLst>
              <a:ext uri="{FF2B5EF4-FFF2-40B4-BE49-F238E27FC236}">
                <a16:creationId xmlns:a16="http://schemas.microsoft.com/office/drawing/2014/main" id="{86A21C3C-DE71-4A5C-9A5A-1605B415461C}"/>
              </a:ext>
            </a:extLst>
          </p:cNvPr>
          <p:cNvSpPr/>
          <p:nvPr/>
        </p:nvSpPr>
        <p:spPr bwMode="auto">
          <a:xfrm>
            <a:off x="3439667" y="3717574"/>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2" name="Ellipse 95">
            <a:extLst>
              <a:ext uri="{FF2B5EF4-FFF2-40B4-BE49-F238E27FC236}">
                <a16:creationId xmlns:a16="http://schemas.microsoft.com/office/drawing/2014/main" id="{0FA390D5-DFE2-4BDA-B15B-5A7E41745BE4}"/>
              </a:ext>
            </a:extLst>
          </p:cNvPr>
          <p:cNvSpPr/>
          <p:nvPr/>
        </p:nvSpPr>
        <p:spPr bwMode="auto">
          <a:xfrm>
            <a:off x="4112434" y="3717574"/>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3" name="Ellipse 96">
            <a:extLst>
              <a:ext uri="{FF2B5EF4-FFF2-40B4-BE49-F238E27FC236}">
                <a16:creationId xmlns:a16="http://schemas.microsoft.com/office/drawing/2014/main" id="{2A0E39DA-FC98-4721-849C-8D55987A38DD}"/>
              </a:ext>
            </a:extLst>
          </p:cNvPr>
          <p:cNvSpPr/>
          <p:nvPr/>
        </p:nvSpPr>
        <p:spPr bwMode="auto">
          <a:xfrm>
            <a:off x="4639687" y="4170041"/>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grpSp>
        <p:nvGrpSpPr>
          <p:cNvPr id="14" name="Gruppieren 97">
            <a:extLst>
              <a:ext uri="{FF2B5EF4-FFF2-40B4-BE49-F238E27FC236}">
                <a16:creationId xmlns:a16="http://schemas.microsoft.com/office/drawing/2014/main" id="{D34B8E93-1DDE-4CD5-9B7A-C24AA2BBCC81}"/>
              </a:ext>
            </a:extLst>
          </p:cNvPr>
          <p:cNvGrpSpPr/>
          <p:nvPr/>
        </p:nvGrpSpPr>
        <p:grpSpPr>
          <a:xfrm>
            <a:off x="4822545" y="4106214"/>
            <a:ext cx="185811" cy="213619"/>
            <a:chOff x="1286935" y="3826621"/>
            <a:chExt cx="273168" cy="314050"/>
          </a:xfrm>
        </p:grpSpPr>
        <p:sp>
          <p:nvSpPr>
            <p:cNvPr id="15" name="Flussdiagramm: Lochstreifen 98">
              <a:extLst>
                <a:ext uri="{FF2B5EF4-FFF2-40B4-BE49-F238E27FC236}">
                  <a16:creationId xmlns:a16="http://schemas.microsoft.com/office/drawing/2014/main" id="{07B0A17B-0EE5-4FBA-B4DD-F85B2B84FC4D}"/>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16" name="Gerader Verbinder 99">
              <a:extLst>
                <a:ext uri="{FF2B5EF4-FFF2-40B4-BE49-F238E27FC236}">
                  <a16:creationId xmlns:a16="http://schemas.microsoft.com/office/drawing/2014/main" id="{3014526E-62AF-4301-8666-E06D674C8955}"/>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r Verbinder 100">
              <a:extLst>
                <a:ext uri="{FF2B5EF4-FFF2-40B4-BE49-F238E27FC236}">
                  <a16:creationId xmlns:a16="http://schemas.microsoft.com/office/drawing/2014/main" id="{CFFA2F94-57B7-4E57-872C-03860937CBB0}"/>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r Verbinder 101">
              <a:extLst>
                <a:ext uri="{FF2B5EF4-FFF2-40B4-BE49-F238E27FC236}">
                  <a16:creationId xmlns:a16="http://schemas.microsoft.com/office/drawing/2014/main" id="{D703EE12-C63F-429C-932E-30C719E33EB8}"/>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r Verbinder 102">
              <a:extLst>
                <a:ext uri="{FF2B5EF4-FFF2-40B4-BE49-F238E27FC236}">
                  <a16:creationId xmlns:a16="http://schemas.microsoft.com/office/drawing/2014/main" id="{1BAB4B81-AC23-4243-931C-8D4936C91327}"/>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 name="Gruppieren 103">
            <a:extLst>
              <a:ext uri="{FF2B5EF4-FFF2-40B4-BE49-F238E27FC236}">
                <a16:creationId xmlns:a16="http://schemas.microsoft.com/office/drawing/2014/main" id="{36745BE0-78ED-4AF0-BE36-53F847B46008}"/>
              </a:ext>
            </a:extLst>
          </p:cNvPr>
          <p:cNvGrpSpPr/>
          <p:nvPr/>
        </p:nvGrpSpPr>
        <p:grpSpPr>
          <a:xfrm>
            <a:off x="3008009" y="4121780"/>
            <a:ext cx="185811" cy="213619"/>
            <a:chOff x="1286935" y="3826621"/>
            <a:chExt cx="273168" cy="314050"/>
          </a:xfrm>
        </p:grpSpPr>
        <p:sp>
          <p:nvSpPr>
            <p:cNvPr id="21" name="Flussdiagramm: Lochstreifen 104">
              <a:extLst>
                <a:ext uri="{FF2B5EF4-FFF2-40B4-BE49-F238E27FC236}">
                  <a16:creationId xmlns:a16="http://schemas.microsoft.com/office/drawing/2014/main" id="{672AB6EE-5534-4AFA-9918-FC08FB53A779}"/>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22" name="Gerader Verbinder 105">
              <a:extLst>
                <a:ext uri="{FF2B5EF4-FFF2-40B4-BE49-F238E27FC236}">
                  <a16:creationId xmlns:a16="http://schemas.microsoft.com/office/drawing/2014/main" id="{471C8659-78B1-415D-A2B7-DA7D72E61B65}"/>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r Verbinder 146">
              <a:extLst>
                <a:ext uri="{FF2B5EF4-FFF2-40B4-BE49-F238E27FC236}">
                  <a16:creationId xmlns:a16="http://schemas.microsoft.com/office/drawing/2014/main" id="{756844E3-2FB9-40CA-8542-8B78D1706851}"/>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Gerader Verbinder 148">
              <a:extLst>
                <a:ext uri="{FF2B5EF4-FFF2-40B4-BE49-F238E27FC236}">
                  <a16:creationId xmlns:a16="http://schemas.microsoft.com/office/drawing/2014/main" id="{27139C2C-167C-4D9B-BD41-5BE9EC87D8C6}"/>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Gerader Verbinder 149">
              <a:extLst>
                <a:ext uri="{FF2B5EF4-FFF2-40B4-BE49-F238E27FC236}">
                  <a16:creationId xmlns:a16="http://schemas.microsoft.com/office/drawing/2014/main" id="{85E02C92-9279-4080-BF99-3B92A3351257}"/>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uppieren 150">
            <a:extLst>
              <a:ext uri="{FF2B5EF4-FFF2-40B4-BE49-F238E27FC236}">
                <a16:creationId xmlns:a16="http://schemas.microsoft.com/office/drawing/2014/main" id="{FCB3D3E7-DC39-4F5D-A522-10D52B99A90E}"/>
              </a:ext>
            </a:extLst>
          </p:cNvPr>
          <p:cNvGrpSpPr/>
          <p:nvPr/>
        </p:nvGrpSpPr>
        <p:grpSpPr>
          <a:xfrm>
            <a:off x="4325981" y="3650896"/>
            <a:ext cx="185811" cy="213619"/>
            <a:chOff x="1286935" y="3826621"/>
            <a:chExt cx="273168" cy="314050"/>
          </a:xfrm>
        </p:grpSpPr>
        <p:sp>
          <p:nvSpPr>
            <p:cNvPr id="27" name="Flussdiagramm: Lochstreifen 151">
              <a:extLst>
                <a:ext uri="{FF2B5EF4-FFF2-40B4-BE49-F238E27FC236}">
                  <a16:creationId xmlns:a16="http://schemas.microsoft.com/office/drawing/2014/main" id="{F4EB7BDD-ACEA-4C3C-B062-0CCC4C0D94C9}"/>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28" name="Gerader Verbinder 152">
              <a:extLst>
                <a:ext uri="{FF2B5EF4-FFF2-40B4-BE49-F238E27FC236}">
                  <a16:creationId xmlns:a16="http://schemas.microsoft.com/office/drawing/2014/main" id="{F2CB0CD4-B3EB-4FA0-B3BD-DF44063EA2B9}"/>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Gerader Verbinder 153">
              <a:extLst>
                <a:ext uri="{FF2B5EF4-FFF2-40B4-BE49-F238E27FC236}">
                  <a16:creationId xmlns:a16="http://schemas.microsoft.com/office/drawing/2014/main" id="{AA265881-9E54-47AF-BB0F-0D7CB843BF14}"/>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Gerader Verbinder 154">
              <a:extLst>
                <a:ext uri="{FF2B5EF4-FFF2-40B4-BE49-F238E27FC236}">
                  <a16:creationId xmlns:a16="http://schemas.microsoft.com/office/drawing/2014/main" id="{7DA12B5B-2B1C-4CC2-ACF1-9E33995146C7}"/>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Gerader Verbinder 155">
              <a:extLst>
                <a:ext uri="{FF2B5EF4-FFF2-40B4-BE49-F238E27FC236}">
                  <a16:creationId xmlns:a16="http://schemas.microsoft.com/office/drawing/2014/main" id="{C2950B15-C562-41DD-9E53-26EF13678948}"/>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2" name="Gruppieren 156">
            <a:extLst>
              <a:ext uri="{FF2B5EF4-FFF2-40B4-BE49-F238E27FC236}">
                <a16:creationId xmlns:a16="http://schemas.microsoft.com/office/drawing/2014/main" id="{CB8F53D1-3BB1-421F-AEFD-8961703B2193}"/>
              </a:ext>
            </a:extLst>
          </p:cNvPr>
          <p:cNvGrpSpPr/>
          <p:nvPr/>
        </p:nvGrpSpPr>
        <p:grpSpPr>
          <a:xfrm>
            <a:off x="3640190" y="3651890"/>
            <a:ext cx="185811" cy="213619"/>
            <a:chOff x="1286935" y="3826621"/>
            <a:chExt cx="273168" cy="314050"/>
          </a:xfrm>
        </p:grpSpPr>
        <p:sp>
          <p:nvSpPr>
            <p:cNvPr id="33" name="Flussdiagramm: Lochstreifen 157">
              <a:extLst>
                <a:ext uri="{FF2B5EF4-FFF2-40B4-BE49-F238E27FC236}">
                  <a16:creationId xmlns:a16="http://schemas.microsoft.com/office/drawing/2014/main" id="{07AF8482-AEA7-4FB1-89B4-D83FFD89F508}"/>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34" name="Gerader Verbinder 158">
              <a:extLst>
                <a:ext uri="{FF2B5EF4-FFF2-40B4-BE49-F238E27FC236}">
                  <a16:creationId xmlns:a16="http://schemas.microsoft.com/office/drawing/2014/main" id="{CD6C0055-8C07-4B2F-9B0D-2A65CABE6883}"/>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Gerader Verbinder 159">
              <a:extLst>
                <a:ext uri="{FF2B5EF4-FFF2-40B4-BE49-F238E27FC236}">
                  <a16:creationId xmlns:a16="http://schemas.microsoft.com/office/drawing/2014/main" id="{EB3D5A26-871E-404A-9BE1-A7A90440DFEC}"/>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Gerader Verbinder 160">
              <a:extLst>
                <a:ext uri="{FF2B5EF4-FFF2-40B4-BE49-F238E27FC236}">
                  <a16:creationId xmlns:a16="http://schemas.microsoft.com/office/drawing/2014/main" id="{C18522A5-3CED-4F79-A21E-3BB54261CDE6}"/>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Gerader Verbinder 161">
              <a:extLst>
                <a:ext uri="{FF2B5EF4-FFF2-40B4-BE49-F238E27FC236}">
                  <a16:creationId xmlns:a16="http://schemas.microsoft.com/office/drawing/2014/main" id="{718731BD-51E8-48C2-86D2-D63CF0258427}"/>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8" name="Gerade Verbindung mit Pfeil 162">
            <a:extLst>
              <a:ext uri="{FF2B5EF4-FFF2-40B4-BE49-F238E27FC236}">
                <a16:creationId xmlns:a16="http://schemas.microsoft.com/office/drawing/2014/main" id="{B3C3A7BD-9E0F-49FF-B8E7-9A04A4E8C946}"/>
              </a:ext>
            </a:extLst>
          </p:cNvPr>
          <p:cNvCxnSpPr/>
          <p:nvPr/>
        </p:nvCxnSpPr>
        <p:spPr bwMode="auto">
          <a:xfrm>
            <a:off x="3481705" y="2455802"/>
            <a:ext cx="0" cy="117637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mit Pfeil 163">
            <a:extLst>
              <a:ext uri="{FF2B5EF4-FFF2-40B4-BE49-F238E27FC236}">
                <a16:creationId xmlns:a16="http://schemas.microsoft.com/office/drawing/2014/main" id="{A5BAC06C-1996-4D64-A0F0-2FE8F21E498A}"/>
              </a:ext>
            </a:extLst>
          </p:cNvPr>
          <p:cNvCxnSpPr/>
          <p:nvPr/>
        </p:nvCxnSpPr>
        <p:spPr bwMode="auto">
          <a:xfrm>
            <a:off x="4706215" y="2443630"/>
            <a:ext cx="0" cy="1593437"/>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Gerade Verbindung mit Pfeil 144">
            <a:extLst>
              <a:ext uri="{FF2B5EF4-FFF2-40B4-BE49-F238E27FC236}">
                <a16:creationId xmlns:a16="http://schemas.microsoft.com/office/drawing/2014/main" id="{03E1CAAB-14E4-4F61-ABDA-792087262D72}"/>
              </a:ext>
            </a:extLst>
          </p:cNvPr>
          <p:cNvCxnSpPr/>
          <p:nvPr/>
        </p:nvCxnSpPr>
        <p:spPr bwMode="auto">
          <a:xfrm>
            <a:off x="5440921" y="2437804"/>
            <a:ext cx="0" cy="117637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Gerade Verbindung mit Pfeil 145">
            <a:extLst>
              <a:ext uri="{FF2B5EF4-FFF2-40B4-BE49-F238E27FC236}">
                <a16:creationId xmlns:a16="http://schemas.microsoft.com/office/drawing/2014/main" id="{D0C0BF48-DF4D-4B88-B67F-D0D2A4C7DE91}"/>
              </a:ext>
            </a:extLst>
          </p:cNvPr>
          <p:cNvCxnSpPr/>
          <p:nvPr/>
        </p:nvCxnSpPr>
        <p:spPr bwMode="auto">
          <a:xfrm>
            <a:off x="6233988" y="2470909"/>
            <a:ext cx="0" cy="117637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Gerade Verbindung mit Pfeil 147">
            <a:extLst>
              <a:ext uri="{FF2B5EF4-FFF2-40B4-BE49-F238E27FC236}">
                <a16:creationId xmlns:a16="http://schemas.microsoft.com/office/drawing/2014/main" id="{78C67B2F-576F-478D-835E-7C48A1A73102}"/>
              </a:ext>
            </a:extLst>
          </p:cNvPr>
          <p:cNvCxnSpPr/>
          <p:nvPr/>
        </p:nvCxnSpPr>
        <p:spPr bwMode="auto">
          <a:xfrm>
            <a:off x="6973815" y="2470909"/>
            <a:ext cx="0" cy="1176374"/>
          </a:xfrm>
          <a:prstGeom prst="straightConnector1">
            <a:avLst/>
          </a:prstGeom>
          <a:solidFill>
            <a:schemeClr val="accent1"/>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Ellipse 71">
            <a:extLst>
              <a:ext uri="{FF2B5EF4-FFF2-40B4-BE49-F238E27FC236}">
                <a16:creationId xmlns:a16="http://schemas.microsoft.com/office/drawing/2014/main" id="{0EA41607-9497-4985-B6D0-28BCA00CEA9E}"/>
              </a:ext>
            </a:extLst>
          </p:cNvPr>
          <p:cNvSpPr/>
          <p:nvPr/>
        </p:nvSpPr>
        <p:spPr bwMode="auto">
          <a:xfrm>
            <a:off x="5380410" y="3739443"/>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44" name="Ellipse 72">
            <a:extLst>
              <a:ext uri="{FF2B5EF4-FFF2-40B4-BE49-F238E27FC236}">
                <a16:creationId xmlns:a16="http://schemas.microsoft.com/office/drawing/2014/main" id="{6A558B1E-F271-4D0B-B340-7CF9FBED45B3}"/>
              </a:ext>
            </a:extLst>
          </p:cNvPr>
          <p:cNvSpPr/>
          <p:nvPr/>
        </p:nvSpPr>
        <p:spPr bwMode="auto">
          <a:xfrm>
            <a:off x="6160518" y="3734206"/>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45" name="Ellipse 73">
            <a:extLst>
              <a:ext uri="{FF2B5EF4-FFF2-40B4-BE49-F238E27FC236}">
                <a16:creationId xmlns:a16="http://schemas.microsoft.com/office/drawing/2014/main" id="{DA9555C8-C8CF-4978-BB29-F336E6FDE457}"/>
              </a:ext>
            </a:extLst>
          </p:cNvPr>
          <p:cNvSpPr/>
          <p:nvPr/>
        </p:nvSpPr>
        <p:spPr bwMode="auto">
          <a:xfrm>
            <a:off x="6900344" y="3736456"/>
            <a:ext cx="146941" cy="146941"/>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grpSp>
        <p:nvGrpSpPr>
          <p:cNvPr id="46" name="Gruppieren 88">
            <a:extLst>
              <a:ext uri="{FF2B5EF4-FFF2-40B4-BE49-F238E27FC236}">
                <a16:creationId xmlns:a16="http://schemas.microsoft.com/office/drawing/2014/main" id="{1F725149-98EE-40B0-B334-9F895A894FA7}"/>
              </a:ext>
            </a:extLst>
          </p:cNvPr>
          <p:cNvGrpSpPr/>
          <p:nvPr/>
        </p:nvGrpSpPr>
        <p:grpSpPr>
          <a:xfrm>
            <a:off x="5576166" y="3668208"/>
            <a:ext cx="185811" cy="213619"/>
            <a:chOff x="1286935" y="3826621"/>
            <a:chExt cx="273168" cy="314050"/>
          </a:xfrm>
        </p:grpSpPr>
        <p:sp>
          <p:nvSpPr>
            <p:cNvPr id="47" name="Flussdiagramm: Lochstreifen 89">
              <a:extLst>
                <a:ext uri="{FF2B5EF4-FFF2-40B4-BE49-F238E27FC236}">
                  <a16:creationId xmlns:a16="http://schemas.microsoft.com/office/drawing/2014/main" id="{54F8C4DC-A58A-4BA3-8109-0AC5EFB7FFCA}"/>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48" name="Gerader Verbinder 90">
              <a:extLst>
                <a:ext uri="{FF2B5EF4-FFF2-40B4-BE49-F238E27FC236}">
                  <a16:creationId xmlns:a16="http://schemas.microsoft.com/office/drawing/2014/main" id="{E03B6F2D-5146-4F60-88D0-3FEBCEA65B9B}"/>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Gerader Verbinder 91">
              <a:extLst>
                <a:ext uri="{FF2B5EF4-FFF2-40B4-BE49-F238E27FC236}">
                  <a16:creationId xmlns:a16="http://schemas.microsoft.com/office/drawing/2014/main" id="{04F2E4A8-2347-4C64-92FC-D8E1E8878228}"/>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r Verbinder 92">
              <a:extLst>
                <a:ext uri="{FF2B5EF4-FFF2-40B4-BE49-F238E27FC236}">
                  <a16:creationId xmlns:a16="http://schemas.microsoft.com/office/drawing/2014/main" id="{EB4D9430-8361-428C-B595-03BC28F5AB4B}"/>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Gerader Verbinder 93">
              <a:extLst>
                <a:ext uri="{FF2B5EF4-FFF2-40B4-BE49-F238E27FC236}">
                  <a16:creationId xmlns:a16="http://schemas.microsoft.com/office/drawing/2014/main" id="{3209AC5A-BD90-4387-A317-ACD4DD2ECFC9}"/>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 name="Gruppieren 109">
            <a:extLst>
              <a:ext uri="{FF2B5EF4-FFF2-40B4-BE49-F238E27FC236}">
                <a16:creationId xmlns:a16="http://schemas.microsoft.com/office/drawing/2014/main" id="{C8D85930-6FDD-4BE7-82AF-DDC7602BA06B}"/>
              </a:ext>
            </a:extLst>
          </p:cNvPr>
          <p:cNvGrpSpPr/>
          <p:nvPr/>
        </p:nvGrpSpPr>
        <p:grpSpPr>
          <a:xfrm>
            <a:off x="6380821" y="3666631"/>
            <a:ext cx="185811" cy="213619"/>
            <a:chOff x="1286935" y="3826621"/>
            <a:chExt cx="273168" cy="314050"/>
          </a:xfrm>
        </p:grpSpPr>
        <p:sp>
          <p:nvSpPr>
            <p:cNvPr id="53" name="Flussdiagramm: Lochstreifen 110">
              <a:extLst>
                <a:ext uri="{FF2B5EF4-FFF2-40B4-BE49-F238E27FC236}">
                  <a16:creationId xmlns:a16="http://schemas.microsoft.com/office/drawing/2014/main" id="{66559477-6F62-426A-A8BE-F70296638500}"/>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54" name="Gerader Verbinder 111">
              <a:extLst>
                <a:ext uri="{FF2B5EF4-FFF2-40B4-BE49-F238E27FC236}">
                  <a16:creationId xmlns:a16="http://schemas.microsoft.com/office/drawing/2014/main" id="{A66A3130-B56B-4200-B000-26FD85744CF0}"/>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Gerader Verbinder 112">
              <a:extLst>
                <a:ext uri="{FF2B5EF4-FFF2-40B4-BE49-F238E27FC236}">
                  <a16:creationId xmlns:a16="http://schemas.microsoft.com/office/drawing/2014/main" id="{27C68270-52C7-4FB1-B268-B56111BE41C7}"/>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Gerader Verbinder 113">
              <a:extLst>
                <a:ext uri="{FF2B5EF4-FFF2-40B4-BE49-F238E27FC236}">
                  <a16:creationId xmlns:a16="http://schemas.microsoft.com/office/drawing/2014/main" id="{EAAFB622-14B9-4536-82A5-BA9A101EFFA7}"/>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r Verbinder 114">
              <a:extLst>
                <a:ext uri="{FF2B5EF4-FFF2-40B4-BE49-F238E27FC236}">
                  <a16:creationId xmlns:a16="http://schemas.microsoft.com/office/drawing/2014/main" id="{5958086B-67D8-4F2F-830D-E82CA8D8BE68}"/>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 name="Gruppieren 115">
            <a:extLst>
              <a:ext uri="{FF2B5EF4-FFF2-40B4-BE49-F238E27FC236}">
                <a16:creationId xmlns:a16="http://schemas.microsoft.com/office/drawing/2014/main" id="{1A12A3F1-80D1-4561-9B68-145A92112E45}"/>
              </a:ext>
            </a:extLst>
          </p:cNvPr>
          <p:cNvGrpSpPr/>
          <p:nvPr/>
        </p:nvGrpSpPr>
        <p:grpSpPr>
          <a:xfrm>
            <a:off x="7120950" y="3672765"/>
            <a:ext cx="185811" cy="213619"/>
            <a:chOff x="1286935" y="3826621"/>
            <a:chExt cx="273168" cy="314050"/>
          </a:xfrm>
        </p:grpSpPr>
        <p:sp>
          <p:nvSpPr>
            <p:cNvPr id="59" name="Flussdiagramm: Lochstreifen 116">
              <a:extLst>
                <a:ext uri="{FF2B5EF4-FFF2-40B4-BE49-F238E27FC236}">
                  <a16:creationId xmlns:a16="http://schemas.microsoft.com/office/drawing/2014/main" id="{41B8C2C1-8E82-45F7-92BA-A910930C2FAA}"/>
                </a:ext>
              </a:extLst>
            </p:cNvPr>
            <p:cNvSpPr/>
            <p:nvPr/>
          </p:nvSpPr>
          <p:spPr bwMode="auto">
            <a:xfrm rot="16200000">
              <a:off x="1266494" y="3847062"/>
              <a:ext cx="314050" cy="273168"/>
            </a:xfrm>
            <a:prstGeom prst="flowChartPunchedTap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60" name="Gerader Verbinder 117">
              <a:extLst>
                <a:ext uri="{FF2B5EF4-FFF2-40B4-BE49-F238E27FC236}">
                  <a16:creationId xmlns:a16="http://schemas.microsoft.com/office/drawing/2014/main" id="{8386DE90-0FEC-48E4-B093-4331701871FA}"/>
                </a:ext>
              </a:extLst>
            </p:cNvPr>
            <p:cNvCxnSpPr/>
            <p:nvPr/>
          </p:nvCxnSpPr>
          <p:spPr bwMode="auto">
            <a:xfrm>
              <a:off x="1320875" y="389205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Gerader Verbinder 118">
              <a:extLst>
                <a:ext uri="{FF2B5EF4-FFF2-40B4-BE49-F238E27FC236}">
                  <a16:creationId xmlns:a16="http://schemas.microsoft.com/office/drawing/2014/main" id="{D78B66E0-518B-43DD-BFA0-FCAE0EA9347F}"/>
                </a:ext>
              </a:extLst>
            </p:cNvPr>
            <p:cNvCxnSpPr/>
            <p:nvPr/>
          </p:nvCxnSpPr>
          <p:spPr bwMode="auto">
            <a:xfrm>
              <a:off x="1329212" y="3950568"/>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Gerader Verbinder 121">
              <a:extLst>
                <a:ext uri="{FF2B5EF4-FFF2-40B4-BE49-F238E27FC236}">
                  <a16:creationId xmlns:a16="http://schemas.microsoft.com/office/drawing/2014/main" id="{CED702D0-3C7B-48C2-8C97-6B8B7BCF8318}"/>
                </a:ext>
              </a:extLst>
            </p:cNvPr>
            <p:cNvCxnSpPr/>
            <p:nvPr/>
          </p:nvCxnSpPr>
          <p:spPr bwMode="auto">
            <a:xfrm>
              <a:off x="1363108" y="4010297"/>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Gerader Verbinder 123">
              <a:extLst>
                <a:ext uri="{FF2B5EF4-FFF2-40B4-BE49-F238E27FC236}">
                  <a16:creationId xmlns:a16="http://schemas.microsoft.com/office/drawing/2014/main" id="{B3EC1E53-C627-4565-A8AA-50893D4E3971}"/>
                </a:ext>
              </a:extLst>
            </p:cNvPr>
            <p:cNvCxnSpPr/>
            <p:nvPr/>
          </p:nvCxnSpPr>
          <p:spPr bwMode="auto">
            <a:xfrm>
              <a:off x="1363108" y="4068663"/>
              <a:ext cx="144016" cy="0"/>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Pfeil nach rechts 55">
            <a:extLst>
              <a:ext uri="{FF2B5EF4-FFF2-40B4-BE49-F238E27FC236}">
                <a16:creationId xmlns:a16="http://schemas.microsoft.com/office/drawing/2014/main" id="{7D95C9D9-C740-4875-BC17-B339461DA95F}"/>
              </a:ext>
            </a:extLst>
          </p:cNvPr>
          <p:cNvSpPr/>
          <p:nvPr/>
        </p:nvSpPr>
        <p:spPr bwMode="auto">
          <a:xfrm>
            <a:off x="5160501" y="2795750"/>
            <a:ext cx="2184801" cy="301302"/>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defTabSz="709440"/>
            <a:endParaRPr lang="de-CH" sz="952"/>
          </a:p>
        </p:txBody>
      </p:sp>
      <p:sp>
        <p:nvSpPr>
          <p:cNvPr id="65" name="Pfeil nach rechts 51">
            <a:extLst>
              <a:ext uri="{FF2B5EF4-FFF2-40B4-BE49-F238E27FC236}">
                <a16:creationId xmlns:a16="http://schemas.microsoft.com/office/drawing/2014/main" id="{F8837249-113B-43CE-B9B6-E2136DDD3C3A}"/>
              </a:ext>
            </a:extLst>
          </p:cNvPr>
          <p:cNvSpPr/>
          <p:nvPr/>
        </p:nvSpPr>
        <p:spPr bwMode="auto">
          <a:xfrm>
            <a:off x="1238392" y="2774869"/>
            <a:ext cx="1218494" cy="301302"/>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66" name="Textfeld 47">
            <a:extLst>
              <a:ext uri="{FF2B5EF4-FFF2-40B4-BE49-F238E27FC236}">
                <a16:creationId xmlns:a16="http://schemas.microsoft.com/office/drawing/2014/main" id="{E490C814-6651-4532-9BB9-2B574C309D1F}"/>
              </a:ext>
            </a:extLst>
          </p:cNvPr>
          <p:cNvSpPr txBox="1"/>
          <p:nvPr/>
        </p:nvSpPr>
        <p:spPr>
          <a:xfrm>
            <a:off x="1198720" y="2820305"/>
            <a:ext cx="1161925" cy="238848"/>
          </a:xfrm>
          <a:prstGeom prst="rect">
            <a:avLst/>
          </a:prstGeom>
          <a:noFill/>
        </p:spPr>
        <p:txBody>
          <a:bodyPr wrap="square" rtlCol="0">
            <a:spAutoFit/>
          </a:bodyPr>
          <a:lstStyle/>
          <a:p>
            <a:pPr algn="l"/>
            <a:r>
              <a:rPr lang="de-CH" sz="952" dirty="0" err="1"/>
              <a:t>Process</a:t>
            </a:r>
            <a:r>
              <a:rPr lang="de-CH" sz="952" dirty="0"/>
              <a:t> </a:t>
            </a:r>
            <a:r>
              <a:rPr lang="de-CH" sz="952" dirty="0" err="1"/>
              <a:t>mandant</a:t>
            </a:r>
            <a:endParaRPr lang="de-CH" sz="952" dirty="0"/>
          </a:p>
        </p:txBody>
      </p:sp>
      <p:sp>
        <p:nvSpPr>
          <p:cNvPr id="67" name="Rectangle 5">
            <a:extLst>
              <a:ext uri="{FF2B5EF4-FFF2-40B4-BE49-F238E27FC236}">
                <a16:creationId xmlns:a16="http://schemas.microsoft.com/office/drawing/2014/main" id="{67E50DD4-E424-41FB-BB91-68D08220D1B8}"/>
              </a:ext>
            </a:extLst>
          </p:cNvPr>
          <p:cNvSpPr>
            <a:spLocks noChangeArrowheads="1"/>
          </p:cNvSpPr>
          <p:nvPr/>
        </p:nvSpPr>
        <p:spPr bwMode="auto">
          <a:xfrm>
            <a:off x="5885288" y="4415862"/>
            <a:ext cx="2031550" cy="195922"/>
          </a:xfrm>
          <a:prstGeom prst="rect">
            <a:avLst/>
          </a:prstGeom>
          <a:noFill/>
          <a:ln w="9525">
            <a:noFill/>
            <a:miter lim="800000"/>
            <a:headEnd/>
            <a:tailEnd/>
          </a:ln>
        </p:spPr>
        <p:txBody>
          <a:bodyPr/>
          <a:lstStyle/>
          <a:p>
            <a:pPr marL="134526" lvl="1">
              <a:spcBef>
                <a:spcPct val="30000"/>
              </a:spcBef>
            </a:pPr>
            <a:r>
              <a:rPr lang="de-CH" sz="675" dirty="0">
                <a:cs typeface="Times New Roman" pitchFamily="18" charset="0"/>
              </a:rPr>
              <a:t>Source: FHNW </a:t>
            </a:r>
            <a:r>
              <a:rPr lang="de-CH" sz="675" dirty="0" err="1">
                <a:cs typeface="Times New Roman" pitchFamily="18" charset="0"/>
              </a:rPr>
              <a:t>selon</a:t>
            </a:r>
            <a:r>
              <a:rPr lang="de-CH" sz="675" dirty="0">
                <a:cs typeface="Times New Roman" pitchFamily="18" charset="0"/>
              </a:rPr>
              <a:t> </a:t>
            </a:r>
            <a:r>
              <a:rPr lang="de-CH" sz="675" dirty="0"/>
              <a:t>SIA 2051</a:t>
            </a:r>
            <a:endParaRPr lang="de-CH" sz="675" dirty="0">
              <a:cs typeface="Times New Roman" pitchFamily="18" charset="0"/>
            </a:endParaRPr>
          </a:p>
        </p:txBody>
      </p:sp>
      <p:sp>
        <p:nvSpPr>
          <p:cNvPr id="68" name="Rechteck 5">
            <a:extLst>
              <a:ext uri="{FF2B5EF4-FFF2-40B4-BE49-F238E27FC236}">
                <a16:creationId xmlns:a16="http://schemas.microsoft.com/office/drawing/2014/main" id="{F844C8FB-B3CF-45C7-8733-78BD39354D08}"/>
              </a:ext>
            </a:extLst>
          </p:cNvPr>
          <p:cNvSpPr/>
          <p:nvPr/>
        </p:nvSpPr>
        <p:spPr bwMode="auto">
          <a:xfrm>
            <a:off x="1234096" y="1710391"/>
            <a:ext cx="1224510" cy="881647"/>
          </a:xfrm>
          <a:prstGeom prst="rect">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69" name="Rechteck 11">
            <a:extLst>
              <a:ext uri="{FF2B5EF4-FFF2-40B4-BE49-F238E27FC236}">
                <a16:creationId xmlns:a16="http://schemas.microsoft.com/office/drawing/2014/main" id="{A773CB96-ECAC-4B03-8B7B-20FED5359991}"/>
              </a:ext>
            </a:extLst>
          </p:cNvPr>
          <p:cNvSpPr/>
          <p:nvPr/>
        </p:nvSpPr>
        <p:spPr bwMode="auto">
          <a:xfrm>
            <a:off x="2533530" y="1715967"/>
            <a:ext cx="2449020" cy="881647"/>
          </a:xfrm>
          <a:prstGeom prst="rect">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0" name="Rechteck 12">
            <a:extLst>
              <a:ext uri="{FF2B5EF4-FFF2-40B4-BE49-F238E27FC236}">
                <a16:creationId xmlns:a16="http://schemas.microsoft.com/office/drawing/2014/main" id="{4C08DD30-9845-46B9-A0D8-550AE71D8496}"/>
              </a:ext>
            </a:extLst>
          </p:cNvPr>
          <p:cNvSpPr/>
          <p:nvPr/>
        </p:nvSpPr>
        <p:spPr bwMode="auto">
          <a:xfrm>
            <a:off x="5080511" y="1715967"/>
            <a:ext cx="2302079" cy="881647"/>
          </a:xfrm>
          <a:prstGeom prst="rect">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1" name="Rechteck 6">
            <a:extLst>
              <a:ext uri="{FF2B5EF4-FFF2-40B4-BE49-F238E27FC236}">
                <a16:creationId xmlns:a16="http://schemas.microsoft.com/office/drawing/2014/main" id="{5038F3AE-6C2D-4BBD-A9CB-8F9EE9AA25EB}"/>
              </a:ext>
            </a:extLst>
          </p:cNvPr>
          <p:cNvSpPr/>
          <p:nvPr/>
        </p:nvSpPr>
        <p:spPr bwMode="auto">
          <a:xfrm>
            <a:off x="1283076" y="2391521"/>
            <a:ext cx="1077569" cy="151537"/>
          </a:xfrm>
          <a:prstGeom prst="rect">
            <a:avLst/>
          </a:prstGeom>
          <a:solidFill>
            <a:srgbClr val="FFC000">
              <a:alpha val="50000"/>
            </a:srgbClr>
          </a:solidFill>
          <a:ln w="19050"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2" name="Freihandform 7">
            <a:extLst>
              <a:ext uri="{FF2B5EF4-FFF2-40B4-BE49-F238E27FC236}">
                <a16:creationId xmlns:a16="http://schemas.microsoft.com/office/drawing/2014/main" id="{FF710191-6AB8-483B-9D98-A7233892DA81}"/>
              </a:ext>
            </a:extLst>
          </p:cNvPr>
          <p:cNvSpPr/>
          <p:nvPr/>
        </p:nvSpPr>
        <p:spPr bwMode="auto">
          <a:xfrm>
            <a:off x="2551077" y="1855134"/>
            <a:ext cx="2387504" cy="699473"/>
          </a:xfrm>
          <a:custGeom>
            <a:avLst/>
            <a:gdLst>
              <a:gd name="connsiteX0" fmla="*/ 0 w 3509962"/>
              <a:gd name="connsiteY0" fmla="*/ 962025 h 962025"/>
              <a:gd name="connsiteX1" fmla="*/ 3509962 w 3509962"/>
              <a:gd name="connsiteY1" fmla="*/ 962025 h 962025"/>
              <a:gd name="connsiteX2" fmla="*/ 3509962 w 3509962"/>
              <a:gd name="connsiteY2" fmla="*/ 4762 h 962025"/>
              <a:gd name="connsiteX3" fmla="*/ 3348037 w 3509962"/>
              <a:gd name="connsiteY3" fmla="*/ 0 h 962025"/>
              <a:gd name="connsiteX4" fmla="*/ 3005137 w 3509962"/>
              <a:gd name="connsiteY4" fmla="*/ 33337 h 962025"/>
              <a:gd name="connsiteX5" fmla="*/ 2624137 w 3509962"/>
              <a:gd name="connsiteY5" fmla="*/ 85725 h 962025"/>
              <a:gd name="connsiteX6" fmla="*/ 2305050 w 3509962"/>
              <a:gd name="connsiteY6" fmla="*/ 180975 h 962025"/>
              <a:gd name="connsiteX7" fmla="*/ 2033587 w 3509962"/>
              <a:gd name="connsiteY7" fmla="*/ 280987 h 962025"/>
              <a:gd name="connsiteX8" fmla="*/ 1671637 w 3509962"/>
              <a:gd name="connsiteY8" fmla="*/ 471487 h 962025"/>
              <a:gd name="connsiteX9" fmla="*/ 1452562 w 3509962"/>
              <a:gd name="connsiteY9" fmla="*/ 561975 h 962025"/>
              <a:gd name="connsiteX10" fmla="*/ 1266825 w 3509962"/>
              <a:gd name="connsiteY10" fmla="*/ 628650 h 962025"/>
              <a:gd name="connsiteX11" fmla="*/ 862012 w 3509962"/>
              <a:gd name="connsiteY11" fmla="*/ 685800 h 962025"/>
              <a:gd name="connsiteX12" fmla="*/ 323850 w 3509962"/>
              <a:gd name="connsiteY12" fmla="*/ 733425 h 962025"/>
              <a:gd name="connsiteX13" fmla="*/ 4762 w 3509962"/>
              <a:gd name="connsiteY13" fmla="*/ 747712 h 962025"/>
              <a:gd name="connsiteX14" fmla="*/ 0 w 3509962"/>
              <a:gd name="connsiteY14" fmla="*/ 96202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9962" h="962025">
                <a:moveTo>
                  <a:pt x="0" y="962025"/>
                </a:moveTo>
                <a:lnTo>
                  <a:pt x="3509962" y="962025"/>
                </a:lnTo>
                <a:lnTo>
                  <a:pt x="3509962" y="4762"/>
                </a:lnTo>
                <a:lnTo>
                  <a:pt x="3348037" y="0"/>
                </a:lnTo>
                <a:lnTo>
                  <a:pt x="3005137" y="33337"/>
                </a:lnTo>
                <a:lnTo>
                  <a:pt x="2624137" y="85725"/>
                </a:lnTo>
                <a:lnTo>
                  <a:pt x="2305050" y="180975"/>
                </a:lnTo>
                <a:lnTo>
                  <a:pt x="2033587" y="280987"/>
                </a:lnTo>
                <a:lnTo>
                  <a:pt x="1671637" y="471487"/>
                </a:lnTo>
                <a:lnTo>
                  <a:pt x="1452562" y="561975"/>
                </a:lnTo>
                <a:lnTo>
                  <a:pt x="1266825" y="628650"/>
                </a:lnTo>
                <a:lnTo>
                  <a:pt x="862012" y="685800"/>
                </a:lnTo>
                <a:lnTo>
                  <a:pt x="323850" y="733425"/>
                </a:lnTo>
                <a:lnTo>
                  <a:pt x="4762" y="747712"/>
                </a:lnTo>
                <a:lnTo>
                  <a:pt x="0" y="962025"/>
                </a:lnTo>
                <a:close/>
              </a:path>
            </a:pathLst>
          </a:custGeom>
          <a:solidFill>
            <a:srgbClr val="0070C0">
              <a:alpha val="50000"/>
            </a:srgbClr>
          </a:solidFill>
          <a:ln w="19050"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defTabSz="709440"/>
            <a:endParaRPr lang="de-CH" sz="952"/>
          </a:p>
        </p:txBody>
      </p:sp>
      <p:sp>
        <p:nvSpPr>
          <p:cNvPr id="73" name="Freihandform 8">
            <a:extLst>
              <a:ext uri="{FF2B5EF4-FFF2-40B4-BE49-F238E27FC236}">
                <a16:creationId xmlns:a16="http://schemas.microsoft.com/office/drawing/2014/main" id="{657F7413-3599-4F0E-B11E-3BBB2CED7C82}"/>
              </a:ext>
            </a:extLst>
          </p:cNvPr>
          <p:cNvSpPr/>
          <p:nvPr/>
        </p:nvSpPr>
        <p:spPr bwMode="auto">
          <a:xfrm>
            <a:off x="5129491" y="1845159"/>
            <a:ext cx="2215811" cy="709448"/>
          </a:xfrm>
          <a:custGeom>
            <a:avLst/>
            <a:gdLst>
              <a:gd name="connsiteX0" fmla="*/ 14287 w 3257550"/>
              <a:gd name="connsiteY0" fmla="*/ 1042987 h 1042987"/>
              <a:gd name="connsiteX1" fmla="*/ 3257550 w 3257550"/>
              <a:gd name="connsiteY1" fmla="*/ 1042987 h 1042987"/>
              <a:gd name="connsiteX2" fmla="*/ 3252787 w 3257550"/>
              <a:gd name="connsiteY2" fmla="*/ 0 h 1042987"/>
              <a:gd name="connsiteX3" fmla="*/ 3014662 w 3257550"/>
              <a:gd name="connsiteY3" fmla="*/ 19050 h 1042987"/>
              <a:gd name="connsiteX4" fmla="*/ 2419350 w 3257550"/>
              <a:gd name="connsiteY4" fmla="*/ 57150 h 1042987"/>
              <a:gd name="connsiteX5" fmla="*/ 1885950 w 3257550"/>
              <a:gd name="connsiteY5" fmla="*/ 109537 h 1042987"/>
              <a:gd name="connsiteX6" fmla="*/ 1257300 w 3257550"/>
              <a:gd name="connsiteY6" fmla="*/ 209550 h 1042987"/>
              <a:gd name="connsiteX7" fmla="*/ 766762 w 3257550"/>
              <a:gd name="connsiteY7" fmla="*/ 285750 h 1042987"/>
              <a:gd name="connsiteX8" fmla="*/ 157162 w 3257550"/>
              <a:gd name="connsiteY8" fmla="*/ 404812 h 1042987"/>
              <a:gd name="connsiteX9" fmla="*/ 0 w 3257550"/>
              <a:gd name="connsiteY9" fmla="*/ 438150 h 1042987"/>
              <a:gd name="connsiteX10" fmla="*/ 14287 w 3257550"/>
              <a:gd name="connsiteY10" fmla="*/ 1042987 h 104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57550" h="1042987">
                <a:moveTo>
                  <a:pt x="14287" y="1042987"/>
                </a:moveTo>
                <a:lnTo>
                  <a:pt x="3257550" y="1042987"/>
                </a:lnTo>
                <a:cubicBezTo>
                  <a:pt x="3255962" y="695325"/>
                  <a:pt x="3254375" y="347662"/>
                  <a:pt x="3252787" y="0"/>
                </a:cubicBezTo>
                <a:lnTo>
                  <a:pt x="3014662" y="19050"/>
                </a:lnTo>
                <a:lnTo>
                  <a:pt x="2419350" y="57150"/>
                </a:lnTo>
                <a:lnTo>
                  <a:pt x="1885950" y="109537"/>
                </a:lnTo>
                <a:lnTo>
                  <a:pt x="1257300" y="209550"/>
                </a:lnTo>
                <a:lnTo>
                  <a:pt x="766762" y="285750"/>
                </a:lnTo>
                <a:lnTo>
                  <a:pt x="157162" y="404812"/>
                </a:lnTo>
                <a:lnTo>
                  <a:pt x="0" y="438150"/>
                </a:lnTo>
                <a:lnTo>
                  <a:pt x="14287" y="1042987"/>
                </a:lnTo>
                <a:close/>
              </a:path>
            </a:pathLst>
          </a:custGeom>
          <a:solidFill>
            <a:srgbClr val="00B050">
              <a:alpha val="50000"/>
            </a:srgbClr>
          </a:solidFill>
          <a:ln w="19050"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4" name="Richtungspfeil 13">
            <a:extLst>
              <a:ext uri="{FF2B5EF4-FFF2-40B4-BE49-F238E27FC236}">
                <a16:creationId xmlns:a16="http://schemas.microsoft.com/office/drawing/2014/main" id="{C12A91D4-6B01-4E77-A938-4935C2902F94}"/>
              </a:ext>
            </a:extLst>
          </p:cNvPr>
          <p:cNvSpPr/>
          <p:nvPr/>
        </p:nvSpPr>
        <p:spPr bwMode="auto">
          <a:xfrm>
            <a:off x="4835609" y="2216196"/>
            <a:ext cx="489804" cy="289430"/>
          </a:xfrm>
          <a:prstGeom prst="homePlat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5" name="Richtungspfeil 15">
            <a:extLst>
              <a:ext uri="{FF2B5EF4-FFF2-40B4-BE49-F238E27FC236}">
                <a16:creationId xmlns:a16="http://schemas.microsoft.com/office/drawing/2014/main" id="{09FAC11A-0423-4840-A0D1-A2BEF0BCE782}"/>
              </a:ext>
            </a:extLst>
          </p:cNvPr>
          <p:cNvSpPr/>
          <p:nvPr/>
        </p:nvSpPr>
        <p:spPr bwMode="auto">
          <a:xfrm>
            <a:off x="2284671" y="2430582"/>
            <a:ext cx="342863" cy="84223"/>
          </a:xfrm>
          <a:prstGeom prst="homePlat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76" name="Textfeld 46">
            <a:extLst>
              <a:ext uri="{FF2B5EF4-FFF2-40B4-BE49-F238E27FC236}">
                <a16:creationId xmlns:a16="http://schemas.microsoft.com/office/drawing/2014/main" id="{D38BDEF5-F927-4203-9871-65616A2AD7A8}"/>
              </a:ext>
            </a:extLst>
          </p:cNvPr>
          <p:cNvSpPr txBox="1"/>
          <p:nvPr/>
        </p:nvSpPr>
        <p:spPr>
          <a:xfrm>
            <a:off x="5995685" y="1969495"/>
            <a:ext cx="1325944" cy="531877"/>
          </a:xfrm>
          <a:prstGeom prst="rect">
            <a:avLst/>
          </a:prstGeom>
          <a:noFill/>
        </p:spPr>
        <p:txBody>
          <a:bodyPr wrap="square" rtlCol="0">
            <a:spAutoFit/>
          </a:bodyPr>
          <a:lstStyle/>
          <a:p>
            <a:r>
              <a:rPr lang="de-CH" sz="952" dirty="0" err="1"/>
              <a:t>Modèle</a:t>
            </a:r>
            <a:r>
              <a:rPr lang="de-CH" sz="952" dirty="0"/>
              <a:t> </a:t>
            </a:r>
            <a:r>
              <a:rPr lang="de-CH" sz="952" dirty="0" err="1"/>
              <a:t>d’information</a:t>
            </a:r>
            <a:r>
              <a:rPr lang="de-CH" sz="952" dirty="0"/>
              <a:t> </a:t>
            </a:r>
            <a:r>
              <a:rPr lang="de-CH" sz="952" dirty="0" err="1"/>
              <a:t>pour</a:t>
            </a:r>
            <a:r>
              <a:rPr lang="de-CH" sz="952" dirty="0"/>
              <a:t> la </a:t>
            </a:r>
            <a:r>
              <a:rPr lang="de-CH" sz="952" dirty="0" err="1"/>
              <a:t>phase</a:t>
            </a:r>
            <a:r>
              <a:rPr lang="de-CH" sz="952" dirty="0"/>
              <a:t> </a:t>
            </a:r>
            <a:r>
              <a:rPr lang="de-CH" sz="952" dirty="0" err="1"/>
              <a:t>d’expoitation</a:t>
            </a:r>
            <a:endParaRPr lang="de-CH" sz="952" dirty="0"/>
          </a:p>
        </p:txBody>
      </p:sp>
      <p:sp>
        <p:nvSpPr>
          <p:cNvPr id="77" name="Pfeil nach rechts 52">
            <a:extLst>
              <a:ext uri="{FF2B5EF4-FFF2-40B4-BE49-F238E27FC236}">
                <a16:creationId xmlns:a16="http://schemas.microsoft.com/office/drawing/2014/main" id="{2C0BD17F-65DC-404C-B9A0-6E15B00E7A99}"/>
              </a:ext>
            </a:extLst>
          </p:cNvPr>
          <p:cNvSpPr/>
          <p:nvPr/>
        </p:nvSpPr>
        <p:spPr bwMode="auto">
          <a:xfrm>
            <a:off x="2529134" y="2790415"/>
            <a:ext cx="2453415" cy="301302"/>
          </a:xfrm>
          <a:prstGeom prst="rightArrow">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defTabSz="709440"/>
            <a:endParaRPr lang="de-CH" sz="952"/>
          </a:p>
        </p:txBody>
      </p:sp>
      <p:sp>
        <p:nvSpPr>
          <p:cNvPr id="78" name="Textfeld 48">
            <a:extLst>
              <a:ext uri="{FF2B5EF4-FFF2-40B4-BE49-F238E27FC236}">
                <a16:creationId xmlns:a16="http://schemas.microsoft.com/office/drawing/2014/main" id="{7DBC7981-0332-4A94-87E3-0C28BBC53FD5}"/>
              </a:ext>
            </a:extLst>
          </p:cNvPr>
          <p:cNvSpPr txBox="1"/>
          <p:nvPr/>
        </p:nvSpPr>
        <p:spPr>
          <a:xfrm>
            <a:off x="2660277" y="2841726"/>
            <a:ext cx="2283314" cy="238848"/>
          </a:xfrm>
          <a:prstGeom prst="rect">
            <a:avLst/>
          </a:prstGeom>
          <a:noFill/>
        </p:spPr>
        <p:txBody>
          <a:bodyPr wrap="square" rtlCol="0">
            <a:spAutoFit/>
          </a:bodyPr>
          <a:lstStyle/>
          <a:p>
            <a:pPr algn="l"/>
            <a:r>
              <a:rPr lang="de-CH" sz="952" dirty="0" err="1"/>
              <a:t>Process</a:t>
            </a:r>
            <a:r>
              <a:rPr lang="de-CH" sz="952" dirty="0"/>
              <a:t> </a:t>
            </a:r>
            <a:r>
              <a:rPr lang="de-CH" sz="952" dirty="0" err="1"/>
              <a:t>mandataire</a:t>
            </a:r>
            <a:endParaRPr lang="de-CH" sz="952" dirty="0"/>
          </a:p>
        </p:txBody>
      </p:sp>
      <p:sp>
        <p:nvSpPr>
          <p:cNvPr id="79" name="Textfeld 49">
            <a:extLst>
              <a:ext uri="{FF2B5EF4-FFF2-40B4-BE49-F238E27FC236}">
                <a16:creationId xmlns:a16="http://schemas.microsoft.com/office/drawing/2014/main" id="{CC7C606D-C3C6-4133-9DAB-9BB79339B80F}"/>
              </a:ext>
            </a:extLst>
          </p:cNvPr>
          <p:cNvSpPr txBox="1"/>
          <p:nvPr/>
        </p:nvSpPr>
        <p:spPr>
          <a:xfrm>
            <a:off x="5120001" y="2836159"/>
            <a:ext cx="2262589" cy="238848"/>
          </a:xfrm>
          <a:prstGeom prst="rect">
            <a:avLst/>
          </a:prstGeom>
          <a:noFill/>
        </p:spPr>
        <p:txBody>
          <a:bodyPr wrap="square" rtlCol="0">
            <a:spAutoFit/>
          </a:bodyPr>
          <a:lstStyle/>
          <a:p>
            <a:pPr algn="l"/>
            <a:r>
              <a:rPr lang="de-CH" sz="952" dirty="0" err="1"/>
              <a:t>Process</a:t>
            </a:r>
            <a:r>
              <a:rPr lang="de-CH" sz="952" dirty="0"/>
              <a:t> </a:t>
            </a:r>
            <a:r>
              <a:rPr lang="de-CH" sz="952" dirty="0" err="1"/>
              <a:t>gestionaire</a:t>
            </a:r>
            <a:endParaRPr lang="de-CH" sz="952" dirty="0"/>
          </a:p>
        </p:txBody>
      </p:sp>
      <p:sp>
        <p:nvSpPr>
          <p:cNvPr id="80" name="Textfeld 45">
            <a:extLst>
              <a:ext uri="{FF2B5EF4-FFF2-40B4-BE49-F238E27FC236}">
                <a16:creationId xmlns:a16="http://schemas.microsoft.com/office/drawing/2014/main" id="{181FE653-1376-4242-A28E-5151163D43BB}"/>
              </a:ext>
            </a:extLst>
          </p:cNvPr>
          <p:cNvSpPr txBox="1"/>
          <p:nvPr/>
        </p:nvSpPr>
        <p:spPr>
          <a:xfrm>
            <a:off x="3572751" y="1917028"/>
            <a:ext cx="1313126" cy="531877"/>
          </a:xfrm>
          <a:prstGeom prst="rect">
            <a:avLst/>
          </a:prstGeom>
          <a:noFill/>
        </p:spPr>
        <p:txBody>
          <a:bodyPr wrap="square" rtlCol="0">
            <a:spAutoFit/>
          </a:bodyPr>
          <a:lstStyle/>
          <a:p>
            <a:pPr algn="r"/>
            <a:r>
              <a:rPr lang="de-CH" sz="952" dirty="0" err="1"/>
              <a:t>Modèle</a:t>
            </a:r>
            <a:r>
              <a:rPr lang="de-CH" sz="952" dirty="0"/>
              <a:t> </a:t>
            </a:r>
          </a:p>
          <a:p>
            <a:pPr algn="r"/>
            <a:r>
              <a:rPr lang="de-CH" sz="952" dirty="0" err="1"/>
              <a:t>d’information</a:t>
            </a:r>
            <a:r>
              <a:rPr lang="de-CH" sz="952" dirty="0"/>
              <a:t> </a:t>
            </a:r>
            <a:r>
              <a:rPr lang="de-CH" sz="952" dirty="0" err="1"/>
              <a:t>pour</a:t>
            </a:r>
            <a:endParaRPr lang="de-CH" sz="952" dirty="0"/>
          </a:p>
          <a:p>
            <a:pPr algn="r"/>
            <a:r>
              <a:rPr lang="de-CH" sz="952" dirty="0"/>
              <a:t> la </a:t>
            </a:r>
            <a:r>
              <a:rPr lang="de-CH" sz="952" dirty="0" err="1"/>
              <a:t>phase</a:t>
            </a:r>
            <a:r>
              <a:rPr lang="de-CH" sz="952" dirty="0"/>
              <a:t> </a:t>
            </a:r>
            <a:r>
              <a:rPr lang="de-CH" sz="952" dirty="0" err="1"/>
              <a:t>projet</a:t>
            </a:r>
            <a:endParaRPr lang="de-CH" sz="952" dirty="0"/>
          </a:p>
        </p:txBody>
      </p:sp>
      <p:sp>
        <p:nvSpPr>
          <p:cNvPr id="81" name="Textfeld 50">
            <a:extLst>
              <a:ext uri="{FF2B5EF4-FFF2-40B4-BE49-F238E27FC236}">
                <a16:creationId xmlns:a16="http://schemas.microsoft.com/office/drawing/2014/main" id="{E1C1977C-4FC3-4F6A-8341-DA7CE0DC8D57}"/>
              </a:ext>
            </a:extLst>
          </p:cNvPr>
          <p:cNvSpPr txBox="1"/>
          <p:nvPr/>
        </p:nvSpPr>
        <p:spPr>
          <a:xfrm>
            <a:off x="1257632" y="1937661"/>
            <a:ext cx="1147117" cy="385362"/>
          </a:xfrm>
          <a:prstGeom prst="rect">
            <a:avLst/>
          </a:prstGeom>
          <a:noFill/>
        </p:spPr>
        <p:txBody>
          <a:bodyPr wrap="square" rtlCol="0">
            <a:spAutoFit/>
          </a:bodyPr>
          <a:lstStyle/>
          <a:p>
            <a:pPr algn="l"/>
            <a:r>
              <a:rPr lang="de-CH" sz="952" dirty="0" err="1"/>
              <a:t>Modèle</a:t>
            </a:r>
            <a:r>
              <a:rPr lang="de-CH" sz="952" dirty="0"/>
              <a:t> de</a:t>
            </a:r>
          </a:p>
          <a:p>
            <a:pPr algn="l"/>
            <a:r>
              <a:rPr lang="de-CH" sz="952" dirty="0" err="1"/>
              <a:t>base</a:t>
            </a:r>
            <a:endParaRPr lang="de-CH" sz="952" dirty="0"/>
          </a:p>
        </p:txBody>
      </p:sp>
      <p:sp>
        <p:nvSpPr>
          <p:cNvPr id="82" name="Rechteck 2">
            <a:extLst>
              <a:ext uri="{FF2B5EF4-FFF2-40B4-BE49-F238E27FC236}">
                <a16:creationId xmlns:a16="http://schemas.microsoft.com/office/drawing/2014/main" id="{64279A9E-C541-4C09-918E-BEA844E6EFF2}"/>
              </a:ext>
            </a:extLst>
          </p:cNvPr>
          <p:cNvSpPr/>
          <p:nvPr/>
        </p:nvSpPr>
        <p:spPr bwMode="auto">
          <a:xfrm>
            <a:off x="2016723" y="2214721"/>
            <a:ext cx="113828" cy="146941"/>
          </a:xfrm>
          <a:prstGeom prst="rect">
            <a:avLst/>
          </a:prstGeom>
          <a:noFill/>
          <a:ln w="9525" cap="flat" cmpd="sng" algn="ctr">
            <a:solidFill>
              <a:schemeClr val="tx1"/>
            </a:solidFill>
            <a:prstDash val="sysDash"/>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grpSp>
        <p:nvGrpSpPr>
          <p:cNvPr id="83" name="Gruppieren 119">
            <a:extLst>
              <a:ext uri="{FF2B5EF4-FFF2-40B4-BE49-F238E27FC236}">
                <a16:creationId xmlns:a16="http://schemas.microsoft.com/office/drawing/2014/main" id="{2E3189D9-C3D5-4FBC-996B-534B03BFEA30}"/>
              </a:ext>
            </a:extLst>
          </p:cNvPr>
          <p:cNvGrpSpPr/>
          <p:nvPr/>
        </p:nvGrpSpPr>
        <p:grpSpPr>
          <a:xfrm>
            <a:off x="2015334" y="2109354"/>
            <a:ext cx="192714" cy="254403"/>
            <a:chOff x="1342767" y="4701800"/>
            <a:chExt cx="283316" cy="374008"/>
          </a:xfrm>
        </p:grpSpPr>
        <p:sp>
          <p:nvSpPr>
            <p:cNvPr id="84" name="Gleichschenkliges Dreieck 16">
              <a:extLst>
                <a:ext uri="{FF2B5EF4-FFF2-40B4-BE49-F238E27FC236}">
                  <a16:creationId xmlns:a16="http://schemas.microsoft.com/office/drawing/2014/main" id="{76775084-5271-4FB1-B615-3FB7D8679DBC}"/>
                </a:ext>
              </a:extLst>
            </p:cNvPr>
            <p:cNvSpPr/>
            <p:nvPr/>
          </p:nvSpPr>
          <p:spPr bwMode="auto">
            <a:xfrm>
              <a:off x="1342767" y="4786206"/>
              <a:ext cx="167343" cy="72008"/>
            </a:xfrm>
            <a:prstGeom prst="triangle">
              <a:avLst/>
            </a:prstGeom>
            <a:noFill/>
            <a:ln w="9525" cap="flat" cmpd="sng" algn="ctr">
              <a:solidFill>
                <a:schemeClr val="tx1"/>
              </a:solidFill>
              <a:prstDash val="sysDash"/>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85" name="Gerader Verbinder 26">
              <a:extLst>
                <a:ext uri="{FF2B5EF4-FFF2-40B4-BE49-F238E27FC236}">
                  <a16:creationId xmlns:a16="http://schemas.microsoft.com/office/drawing/2014/main" id="{9EE43F5C-9802-4F88-89D3-86E059D9C4AA}"/>
                </a:ext>
              </a:extLst>
            </p:cNvPr>
            <p:cNvCxnSpPr/>
            <p:nvPr/>
          </p:nvCxnSpPr>
          <p:spPr bwMode="auto">
            <a:xfrm flipV="1">
              <a:off x="1512106" y="4772298"/>
              <a:ext cx="108012" cy="84405"/>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Gerader Verbinder 56">
              <a:extLst>
                <a:ext uri="{FF2B5EF4-FFF2-40B4-BE49-F238E27FC236}">
                  <a16:creationId xmlns:a16="http://schemas.microsoft.com/office/drawing/2014/main" id="{A3487633-66FA-4856-928D-F8B37E6EF9E2}"/>
                </a:ext>
              </a:extLst>
            </p:cNvPr>
            <p:cNvCxnSpPr/>
            <p:nvPr/>
          </p:nvCxnSpPr>
          <p:spPr bwMode="auto">
            <a:xfrm flipV="1">
              <a:off x="1518071" y="4991403"/>
              <a:ext cx="108012" cy="84405"/>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Gerader Verbinder 57">
              <a:extLst>
                <a:ext uri="{FF2B5EF4-FFF2-40B4-BE49-F238E27FC236}">
                  <a16:creationId xmlns:a16="http://schemas.microsoft.com/office/drawing/2014/main" id="{51C99D97-DD10-4B5D-A7EF-25A2A2D46B8C}"/>
                </a:ext>
              </a:extLst>
            </p:cNvPr>
            <p:cNvCxnSpPr/>
            <p:nvPr/>
          </p:nvCxnSpPr>
          <p:spPr bwMode="auto">
            <a:xfrm flipV="1">
              <a:off x="1426935" y="4701800"/>
              <a:ext cx="108012" cy="84405"/>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Gerader Verbinder 28">
              <a:extLst>
                <a:ext uri="{FF2B5EF4-FFF2-40B4-BE49-F238E27FC236}">
                  <a16:creationId xmlns:a16="http://schemas.microsoft.com/office/drawing/2014/main" id="{6A740BC3-3C61-456C-AF2A-44ABB0CD59DC}"/>
                </a:ext>
              </a:extLst>
            </p:cNvPr>
            <p:cNvCxnSpPr/>
            <p:nvPr/>
          </p:nvCxnSpPr>
          <p:spPr bwMode="auto">
            <a:xfrm>
              <a:off x="1534947" y="4701800"/>
              <a:ext cx="83776" cy="68986"/>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Gerader Verbinder 58">
              <a:extLst>
                <a:ext uri="{FF2B5EF4-FFF2-40B4-BE49-F238E27FC236}">
                  <a16:creationId xmlns:a16="http://schemas.microsoft.com/office/drawing/2014/main" id="{1609DBEF-AF51-4580-BD66-50FD79893BBF}"/>
                </a:ext>
              </a:extLst>
            </p:cNvPr>
            <p:cNvCxnSpPr/>
            <p:nvPr/>
          </p:nvCxnSpPr>
          <p:spPr bwMode="auto">
            <a:xfrm>
              <a:off x="1618723" y="4772297"/>
              <a:ext cx="0" cy="219105"/>
            </a:xfrm>
            <a:prstGeom prst="line">
              <a:avLst/>
            </a:prstGeom>
            <a:solidFill>
              <a:schemeClr val="accent1"/>
            </a:solidFill>
            <a:ln w="952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0" name="Textfeld 59">
            <a:extLst>
              <a:ext uri="{FF2B5EF4-FFF2-40B4-BE49-F238E27FC236}">
                <a16:creationId xmlns:a16="http://schemas.microsoft.com/office/drawing/2014/main" id="{D89C01F6-0696-41BA-A40E-D44454942FE0}"/>
              </a:ext>
            </a:extLst>
          </p:cNvPr>
          <p:cNvSpPr txBox="1"/>
          <p:nvPr/>
        </p:nvSpPr>
        <p:spPr>
          <a:xfrm>
            <a:off x="1195684" y="1441177"/>
            <a:ext cx="1419948" cy="238848"/>
          </a:xfrm>
          <a:prstGeom prst="rect">
            <a:avLst/>
          </a:prstGeom>
          <a:noFill/>
        </p:spPr>
        <p:txBody>
          <a:bodyPr wrap="square" rtlCol="0">
            <a:spAutoFit/>
          </a:bodyPr>
          <a:lstStyle/>
          <a:p>
            <a:pPr algn="l"/>
            <a:r>
              <a:rPr lang="de-CH" sz="952" dirty="0"/>
              <a:t>A  </a:t>
            </a:r>
            <a:r>
              <a:rPr lang="de-CH" sz="952" dirty="0" err="1"/>
              <a:t>Travail</a:t>
            </a:r>
            <a:r>
              <a:rPr lang="de-CH" sz="952" dirty="0"/>
              <a:t> </a:t>
            </a:r>
            <a:r>
              <a:rPr lang="de-CH" sz="952" dirty="0" err="1"/>
              <a:t>préparatoire</a:t>
            </a:r>
            <a:endParaRPr lang="de-CH" sz="952" dirty="0"/>
          </a:p>
        </p:txBody>
      </p:sp>
      <p:sp>
        <p:nvSpPr>
          <p:cNvPr id="91" name="Textfeld 60">
            <a:extLst>
              <a:ext uri="{FF2B5EF4-FFF2-40B4-BE49-F238E27FC236}">
                <a16:creationId xmlns:a16="http://schemas.microsoft.com/office/drawing/2014/main" id="{BE38E752-1FE2-43C0-985C-F15122BFD2F2}"/>
              </a:ext>
            </a:extLst>
          </p:cNvPr>
          <p:cNvSpPr txBox="1"/>
          <p:nvPr/>
        </p:nvSpPr>
        <p:spPr>
          <a:xfrm>
            <a:off x="2502097" y="1419668"/>
            <a:ext cx="1776551" cy="238848"/>
          </a:xfrm>
          <a:prstGeom prst="rect">
            <a:avLst/>
          </a:prstGeom>
          <a:noFill/>
        </p:spPr>
        <p:txBody>
          <a:bodyPr wrap="square" rtlCol="0">
            <a:spAutoFit/>
          </a:bodyPr>
          <a:lstStyle/>
          <a:p>
            <a:pPr algn="l"/>
            <a:r>
              <a:rPr lang="de-CH" sz="952" dirty="0"/>
              <a:t>B </a:t>
            </a:r>
            <a:r>
              <a:rPr lang="de-CH" sz="952" dirty="0" err="1"/>
              <a:t>Projet</a:t>
            </a:r>
            <a:r>
              <a:rPr lang="de-CH" sz="952" dirty="0"/>
              <a:t> &amp; </a:t>
            </a:r>
            <a:r>
              <a:rPr lang="de-CH" sz="952" dirty="0" err="1"/>
              <a:t>réalisation</a:t>
            </a:r>
            <a:endParaRPr lang="de-CH" sz="952" dirty="0"/>
          </a:p>
        </p:txBody>
      </p:sp>
      <p:sp>
        <p:nvSpPr>
          <p:cNvPr id="92" name="Textfeld 61">
            <a:extLst>
              <a:ext uri="{FF2B5EF4-FFF2-40B4-BE49-F238E27FC236}">
                <a16:creationId xmlns:a16="http://schemas.microsoft.com/office/drawing/2014/main" id="{27BF7644-A132-458E-AAD8-FC5CD29556AC}"/>
              </a:ext>
            </a:extLst>
          </p:cNvPr>
          <p:cNvSpPr txBox="1"/>
          <p:nvPr/>
        </p:nvSpPr>
        <p:spPr>
          <a:xfrm>
            <a:off x="5033229" y="1419310"/>
            <a:ext cx="1954207" cy="238848"/>
          </a:xfrm>
          <a:prstGeom prst="rect">
            <a:avLst/>
          </a:prstGeom>
          <a:noFill/>
        </p:spPr>
        <p:txBody>
          <a:bodyPr wrap="square" rtlCol="0">
            <a:spAutoFit/>
          </a:bodyPr>
          <a:lstStyle/>
          <a:p>
            <a:pPr algn="l"/>
            <a:r>
              <a:rPr lang="de-CH" sz="952" dirty="0"/>
              <a:t>C </a:t>
            </a:r>
            <a:r>
              <a:rPr lang="de-CH" sz="952" dirty="0" err="1"/>
              <a:t>Exploitation</a:t>
            </a:r>
            <a:endParaRPr lang="de-CH" sz="952" dirty="0"/>
          </a:p>
        </p:txBody>
      </p:sp>
      <p:sp>
        <p:nvSpPr>
          <p:cNvPr id="93" name="Rechteck 120">
            <a:extLst>
              <a:ext uri="{FF2B5EF4-FFF2-40B4-BE49-F238E27FC236}">
                <a16:creationId xmlns:a16="http://schemas.microsoft.com/office/drawing/2014/main" id="{F8707127-503B-4497-BB62-A4984C733640}"/>
              </a:ext>
            </a:extLst>
          </p:cNvPr>
          <p:cNvSpPr/>
          <p:nvPr/>
        </p:nvSpPr>
        <p:spPr bwMode="auto">
          <a:xfrm>
            <a:off x="5560620" y="2275785"/>
            <a:ext cx="113828" cy="14694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94" name="Gleichschenkliges Dreieck 122">
            <a:extLst>
              <a:ext uri="{FF2B5EF4-FFF2-40B4-BE49-F238E27FC236}">
                <a16:creationId xmlns:a16="http://schemas.microsoft.com/office/drawing/2014/main" id="{7CB77D53-76CF-405F-B9F1-44CEEDAC61FF}"/>
              </a:ext>
            </a:extLst>
          </p:cNvPr>
          <p:cNvSpPr/>
          <p:nvPr/>
        </p:nvSpPr>
        <p:spPr bwMode="auto">
          <a:xfrm>
            <a:off x="5559232" y="2227832"/>
            <a:ext cx="113828" cy="48980"/>
          </a:xfrm>
          <a:prstGeom prst="triangle">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95" name="Rechteck 128">
            <a:extLst>
              <a:ext uri="{FF2B5EF4-FFF2-40B4-BE49-F238E27FC236}">
                <a16:creationId xmlns:a16="http://schemas.microsoft.com/office/drawing/2014/main" id="{4578EBD8-01A5-4A38-B5C0-F492575D97AF}"/>
              </a:ext>
            </a:extLst>
          </p:cNvPr>
          <p:cNvSpPr/>
          <p:nvPr/>
        </p:nvSpPr>
        <p:spPr bwMode="auto">
          <a:xfrm>
            <a:off x="3644211" y="2356233"/>
            <a:ext cx="113828" cy="146941"/>
          </a:xfrm>
          <a:prstGeom prst="rect">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grpSp>
        <p:nvGrpSpPr>
          <p:cNvPr id="96" name="Gruppieren 129">
            <a:extLst>
              <a:ext uri="{FF2B5EF4-FFF2-40B4-BE49-F238E27FC236}">
                <a16:creationId xmlns:a16="http://schemas.microsoft.com/office/drawing/2014/main" id="{26686D64-9A5A-45E8-BD65-1459A965D7A9}"/>
              </a:ext>
            </a:extLst>
          </p:cNvPr>
          <p:cNvGrpSpPr/>
          <p:nvPr/>
        </p:nvGrpSpPr>
        <p:grpSpPr>
          <a:xfrm>
            <a:off x="3642823" y="2250867"/>
            <a:ext cx="192714" cy="254403"/>
            <a:chOff x="1342767" y="4701800"/>
            <a:chExt cx="283316" cy="374008"/>
          </a:xfrm>
        </p:grpSpPr>
        <p:sp>
          <p:nvSpPr>
            <p:cNvPr id="97" name="Gleichschenkliges Dreieck 130">
              <a:extLst>
                <a:ext uri="{FF2B5EF4-FFF2-40B4-BE49-F238E27FC236}">
                  <a16:creationId xmlns:a16="http://schemas.microsoft.com/office/drawing/2014/main" id="{E5CA48F4-749E-4C35-855F-E9725DC10067}"/>
                </a:ext>
              </a:extLst>
            </p:cNvPr>
            <p:cNvSpPr/>
            <p:nvPr/>
          </p:nvSpPr>
          <p:spPr bwMode="auto">
            <a:xfrm>
              <a:off x="1342767" y="4786206"/>
              <a:ext cx="167343" cy="72008"/>
            </a:xfrm>
            <a:prstGeom prst="triangle">
              <a:avLst/>
            </a:prstGeom>
            <a:no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cxnSp>
          <p:nvCxnSpPr>
            <p:cNvPr id="98" name="Gerader Verbinder 131">
              <a:extLst>
                <a:ext uri="{FF2B5EF4-FFF2-40B4-BE49-F238E27FC236}">
                  <a16:creationId xmlns:a16="http://schemas.microsoft.com/office/drawing/2014/main" id="{CEC6C28C-AEB0-4DF4-BCE8-E51A8552A11C}"/>
                </a:ext>
              </a:extLst>
            </p:cNvPr>
            <p:cNvCxnSpPr/>
            <p:nvPr/>
          </p:nvCxnSpPr>
          <p:spPr bwMode="auto">
            <a:xfrm flipV="1">
              <a:off x="1512106" y="4772298"/>
              <a:ext cx="108012" cy="844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132">
              <a:extLst>
                <a:ext uri="{FF2B5EF4-FFF2-40B4-BE49-F238E27FC236}">
                  <a16:creationId xmlns:a16="http://schemas.microsoft.com/office/drawing/2014/main" id="{A6B1EE78-729C-4058-A98F-73AFA0E67116}"/>
                </a:ext>
              </a:extLst>
            </p:cNvPr>
            <p:cNvCxnSpPr/>
            <p:nvPr/>
          </p:nvCxnSpPr>
          <p:spPr bwMode="auto">
            <a:xfrm flipV="1">
              <a:off x="1518071" y="4991403"/>
              <a:ext cx="108012" cy="844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r Verbinder 133">
              <a:extLst>
                <a:ext uri="{FF2B5EF4-FFF2-40B4-BE49-F238E27FC236}">
                  <a16:creationId xmlns:a16="http://schemas.microsoft.com/office/drawing/2014/main" id="{D8502241-54C1-4472-8DC3-3B28AE666190}"/>
                </a:ext>
              </a:extLst>
            </p:cNvPr>
            <p:cNvCxnSpPr/>
            <p:nvPr/>
          </p:nvCxnSpPr>
          <p:spPr bwMode="auto">
            <a:xfrm flipV="1">
              <a:off x="1426935" y="4701800"/>
              <a:ext cx="108012" cy="844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r Verbinder 134">
              <a:extLst>
                <a:ext uri="{FF2B5EF4-FFF2-40B4-BE49-F238E27FC236}">
                  <a16:creationId xmlns:a16="http://schemas.microsoft.com/office/drawing/2014/main" id="{EF6C5BF8-D037-411A-A9E5-FF36277D68DB}"/>
                </a:ext>
              </a:extLst>
            </p:cNvPr>
            <p:cNvCxnSpPr/>
            <p:nvPr/>
          </p:nvCxnSpPr>
          <p:spPr bwMode="auto">
            <a:xfrm>
              <a:off x="1534947" y="4701800"/>
              <a:ext cx="83776" cy="689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Gerader Verbinder 135">
              <a:extLst>
                <a:ext uri="{FF2B5EF4-FFF2-40B4-BE49-F238E27FC236}">
                  <a16:creationId xmlns:a16="http://schemas.microsoft.com/office/drawing/2014/main" id="{3E987E18-FA8B-4D37-89FE-8D22A2BFB611}"/>
                </a:ext>
              </a:extLst>
            </p:cNvPr>
            <p:cNvCxnSpPr/>
            <p:nvPr/>
          </p:nvCxnSpPr>
          <p:spPr bwMode="auto">
            <a:xfrm>
              <a:off x="1618723" y="4772297"/>
              <a:ext cx="0" cy="21910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3" name="Parallelogramm 137">
            <a:extLst>
              <a:ext uri="{FF2B5EF4-FFF2-40B4-BE49-F238E27FC236}">
                <a16:creationId xmlns:a16="http://schemas.microsoft.com/office/drawing/2014/main" id="{72BD8BBA-AA07-44B6-838A-9BEF6F24BE00}"/>
              </a:ext>
            </a:extLst>
          </p:cNvPr>
          <p:cNvSpPr/>
          <p:nvPr/>
        </p:nvSpPr>
        <p:spPr bwMode="auto">
          <a:xfrm rot="16200000" flipV="1">
            <a:off x="5605873" y="2287106"/>
            <a:ext cx="202007" cy="69232"/>
          </a:xfrm>
          <a:prstGeom prst="parallelogram">
            <a:avLst>
              <a:gd name="adj" fmla="val 7924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04" name="Freihandform 139">
            <a:extLst>
              <a:ext uri="{FF2B5EF4-FFF2-40B4-BE49-F238E27FC236}">
                <a16:creationId xmlns:a16="http://schemas.microsoft.com/office/drawing/2014/main" id="{2E3A02B7-3B7E-4C66-ABD0-2F969589DA75}"/>
              </a:ext>
            </a:extLst>
          </p:cNvPr>
          <p:cNvSpPr/>
          <p:nvPr/>
        </p:nvSpPr>
        <p:spPr bwMode="auto">
          <a:xfrm>
            <a:off x="5616645" y="2174468"/>
            <a:ext cx="124721" cy="99614"/>
          </a:xfrm>
          <a:custGeom>
            <a:avLst/>
            <a:gdLst>
              <a:gd name="connsiteX0" fmla="*/ 0 w 183357"/>
              <a:gd name="connsiteY0" fmla="*/ 79772 h 146447"/>
              <a:gd name="connsiteX1" fmla="*/ 71438 w 183357"/>
              <a:gd name="connsiteY1" fmla="*/ 146447 h 146447"/>
              <a:gd name="connsiteX2" fmla="*/ 183357 w 183357"/>
              <a:gd name="connsiteY2" fmla="*/ 65484 h 146447"/>
              <a:gd name="connsiteX3" fmla="*/ 104775 w 183357"/>
              <a:gd name="connsiteY3" fmla="*/ 0 h 146447"/>
              <a:gd name="connsiteX4" fmla="*/ 0 w 183357"/>
              <a:gd name="connsiteY4" fmla="*/ 79772 h 14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57" h="146447">
                <a:moveTo>
                  <a:pt x="0" y="79772"/>
                </a:moveTo>
                <a:lnTo>
                  <a:pt x="71438" y="146447"/>
                </a:lnTo>
                <a:lnTo>
                  <a:pt x="183357" y="65484"/>
                </a:lnTo>
                <a:lnTo>
                  <a:pt x="104775" y="0"/>
                </a:lnTo>
                <a:lnTo>
                  <a:pt x="0" y="79772"/>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05" name="Richtungspfeil 106">
            <a:extLst>
              <a:ext uri="{FF2B5EF4-FFF2-40B4-BE49-F238E27FC236}">
                <a16:creationId xmlns:a16="http://schemas.microsoft.com/office/drawing/2014/main" id="{DB29EB79-D72D-4B23-92BF-923B068EF553}"/>
              </a:ext>
            </a:extLst>
          </p:cNvPr>
          <p:cNvSpPr/>
          <p:nvPr/>
        </p:nvSpPr>
        <p:spPr bwMode="auto">
          <a:xfrm>
            <a:off x="2291351" y="2432081"/>
            <a:ext cx="342863" cy="84223"/>
          </a:xfrm>
          <a:prstGeom prst="homePlat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2198" tIns="31099" rIns="62198" bIns="31099" numCol="1" rtlCol="0" anchor="t" anchorCtr="0" compatLnSpc="1">
            <a:prstTxWarp prst="textNoShape">
              <a:avLst/>
            </a:prstTxWarp>
          </a:bodyPr>
          <a:lstStyle/>
          <a:p>
            <a:pPr algn="r" defTabSz="709440" fontAlgn="base">
              <a:spcBef>
                <a:spcPct val="0"/>
              </a:spcBef>
              <a:spcAft>
                <a:spcPct val="0"/>
              </a:spcAft>
            </a:pPr>
            <a:endParaRPr lang="de-CH" sz="1428">
              <a:solidFill>
                <a:schemeClr val="tx1"/>
              </a:solidFill>
              <a:latin typeface="Arial" charset="0"/>
            </a:endParaRPr>
          </a:p>
        </p:txBody>
      </p:sp>
      <p:sp>
        <p:nvSpPr>
          <p:cNvPr id="106" name="Arc 105">
            <a:extLst>
              <a:ext uri="{FF2B5EF4-FFF2-40B4-BE49-F238E27FC236}">
                <a16:creationId xmlns:a16="http://schemas.microsoft.com/office/drawing/2014/main" id="{42C169D6-0FDB-41B2-A3FF-460133339C5E}"/>
              </a:ext>
            </a:extLst>
          </p:cNvPr>
          <p:cNvSpPr/>
          <p:nvPr/>
        </p:nvSpPr>
        <p:spPr bwMode="auto">
          <a:xfrm>
            <a:off x="2288260" y="1980752"/>
            <a:ext cx="799232" cy="688177"/>
          </a:xfrm>
          <a:prstGeom prst="arc">
            <a:avLst>
              <a:gd name="adj1" fmla="val 12001419"/>
              <a:gd name="adj2" fmla="val 21556194"/>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fr-CH" sz="2600" b="1" i="0" u="none" strike="noStrike" cap="none" normalizeH="0" baseline="0">
              <a:ln>
                <a:noFill/>
              </a:ln>
              <a:solidFill>
                <a:schemeClr val="tx1"/>
              </a:solidFill>
              <a:effectLst/>
              <a:latin typeface="Arial" charset="0"/>
            </a:endParaRPr>
          </a:p>
        </p:txBody>
      </p:sp>
      <p:sp>
        <p:nvSpPr>
          <p:cNvPr id="107" name="Arc 106">
            <a:extLst>
              <a:ext uri="{FF2B5EF4-FFF2-40B4-BE49-F238E27FC236}">
                <a16:creationId xmlns:a16="http://schemas.microsoft.com/office/drawing/2014/main" id="{B471E996-5758-4347-B23D-C13347F4BAA9}"/>
              </a:ext>
            </a:extLst>
          </p:cNvPr>
          <p:cNvSpPr/>
          <p:nvPr/>
        </p:nvSpPr>
        <p:spPr bwMode="auto">
          <a:xfrm>
            <a:off x="4680895" y="1884681"/>
            <a:ext cx="799232" cy="688177"/>
          </a:xfrm>
          <a:prstGeom prst="arc">
            <a:avLst>
              <a:gd name="adj1" fmla="val 15056115"/>
              <a:gd name="adj2" fmla="val 20061653"/>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fr-CH" sz="2600" b="1" i="0" u="none" strike="noStrike" cap="none" normalizeH="0" baseline="0">
              <a:ln>
                <a:noFill/>
              </a:ln>
              <a:solidFill>
                <a:schemeClr val="tx1"/>
              </a:solidFill>
              <a:effectLst/>
              <a:latin typeface="Arial" charset="0"/>
            </a:endParaRPr>
          </a:p>
        </p:txBody>
      </p:sp>
      <p:cxnSp>
        <p:nvCxnSpPr>
          <p:cNvPr id="108" name="Straight Arrow Connector 107">
            <a:extLst>
              <a:ext uri="{FF2B5EF4-FFF2-40B4-BE49-F238E27FC236}">
                <a16:creationId xmlns:a16="http://schemas.microsoft.com/office/drawing/2014/main" id="{BC01AAEB-94A9-4B0E-8852-2CF0287360E6}"/>
              </a:ext>
            </a:extLst>
          </p:cNvPr>
          <p:cNvCxnSpPr/>
          <p:nvPr/>
        </p:nvCxnSpPr>
        <p:spPr bwMode="auto">
          <a:xfrm>
            <a:off x="4032000" y="972640"/>
            <a:ext cx="0" cy="1008112"/>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109" name="Rectangle: Rounded Corners 108">
            <a:extLst>
              <a:ext uri="{FF2B5EF4-FFF2-40B4-BE49-F238E27FC236}">
                <a16:creationId xmlns:a16="http://schemas.microsoft.com/office/drawing/2014/main" id="{A520FB58-5F4E-46A5-8660-7AD646CC41AC}"/>
              </a:ext>
            </a:extLst>
          </p:cNvPr>
          <p:cNvSpPr/>
          <p:nvPr/>
        </p:nvSpPr>
        <p:spPr bwMode="auto">
          <a:xfrm>
            <a:off x="2404749" y="3429000"/>
            <a:ext cx="5120927" cy="970384"/>
          </a:xfrm>
          <a:prstGeom prst="round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fr-CH" sz="2600" b="1" i="0" u="none" strike="noStrike" cap="none" normalizeH="0" baseline="0">
              <a:ln>
                <a:noFill/>
              </a:ln>
              <a:solidFill>
                <a:schemeClr val="tx1"/>
              </a:solidFill>
              <a:effectLst/>
              <a:latin typeface="Arial" charset="0"/>
            </a:endParaRPr>
          </a:p>
        </p:txBody>
      </p:sp>
      <p:cxnSp>
        <p:nvCxnSpPr>
          <p:cNvPr id="110" name="Straight Connector 109">
            <a:extLst>
              <a:ext uri="{FF2B5EF4-FFF2-40B4-BE49-F238E27FC236}">
                <a16:creationId xmlns:a16="http://schemas.microsoft.com/office/drawing/2014/main" id="{B5435ACC-CBA5-4B11-BE8F-FA7E355EE338}"/>
              </a:ext>
            </a:extLst>
          </p:cNvPr>
          <p:cNvCxnSpPr/>
          <p:nvPr/>
        </p:nvCxnSpPr>
        <p:spPr>
          <a:xfrm>
            <a:off x="5120001" y="1203785"/>
            <a:ext cx="2186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B5C1B74-C74B-4A06-B7A3-25C2DC5E6E71}"/>
              </a:ext>
            </a:extLst>
          </p:cNvPr>
          <p:cNvCxnSpPr>
            <a:cxnSpLocks/>
          </p:cNvCxnSpPr>
          <p:nvPr/>
        </p:nvCxnSpPr>
        <p:spPr>
          <a:xfrm flipH="1">
            <a:off x="5120001" y="1109663"/>
            <a:ext cx="2068" cy="202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87BF9F2-4D5A-4DC7-9985-47A98DBBC16F}"/>
              </a:ext>
            </a:extLst>
          </p:cNvPr>
          <p:cNvCxnSpPr>
            <a:cxnSpLocks/>
          </p:cNvCxnSpPr>
          <p:nvPr/>
        </p:nvCxnSpPr>
        <p:spPr>
          <a:xfrm flipH="1">
            <a:off x="7308843" y="1103593"/>
            <a:ext cx="2068" cy="202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603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6</a:t>
            </a:fld>
            <a:endParaRPr lang="fr-FR" dirty="0"/>
          </a:p>
        </p:txBody>
      </p:sp>
      <p:pic>
        <p:nvPicPr>
          <p:cNvPr id="7" name="Picture 6">
            <a:extLst>
              <a:ext uri="{FF2B5EF4-FFF2-40B4-BE49-F238E27FC236}">
                <a16:creationId xmlns:a16="http://schemas.microsoft.com/office/drawing/2014/main" id="{B2726191-D96F-4403-AA54-1B3EFDDDBD51}"/>
              </a:ext>
            </a:extLst>
          </p:cNvPr>
          <p:cNvPicPr>
            <a:picLocks noChangeAspect="1"/>
          </p:cNvPicPr>
          <p:nvPr/>
        </p:nvPicPr>
        <p:blipFill>
          <a:blip r:embed="rId3"/>
          <a:stretch>
            <a:fillRect/>
          </a:stretch>
        </p:blipFill>
        <p:spPr>
          <a:xfrm>
            <a:off x="612000" y="667408"/>
            <a:ext cx="7812000" cy="3906000"/>
          </a:xfrm>
          <a:prstGeom prst="rect">
            <a:avLst/>
          </a:prstGeom>
        </p:spPr>
      </p:pic>
    </p:spTree>
    <p:extLst>
      <p:ext uri="{BB962C8B-B14F-4D97-AF65-F5344CB8AC3E}">
        <p14:creationId xmlns:p14="http://schemas.microsoft.com/office/powerpoint/2010/main" val="24764594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7</a:t>
            </a:fld>
            <a:endParaRPr lang="fr-FR" dirty="0"/>
          </a:p>
        </p:txBody>
      </p:sp>
      <p:pic>
        <p:nvPicPr>
          <p:cNvPr id="7" name="Picture 6">
            <a:extLst>
              <a:ext uri="{FF2B5EF4-FFF2-40B4-BE49-F238E27FC236}">
                <a16:creationId xmlns:a16="http://schemas.microsoft.com/office/drawing/2014/main" id="{A5877EBB-E065-473E-AF80-7B849E08FA2E}"/>
              </a:ext>
            </a:extLst>
          </p:cNvPr>
          <p:cNvPicPr>
            <a:picLocks noChangeAspect="1"/>
          </p:cNvPicPr>
          <p:nvPr/>
        </p:nvPicPr>
        <p:blipFill>
          <a:blip r:embed="rId3"/>
          <a:stretch>
            <a:fillRect/>
          </a:stretch>
        </p:blipFill>
        <p:spPr>
          <a:xfrm>
            <a:off x="656413" y="737636"/>
            <a:ext cx="7974825" cy="3524342"/>
          </a:xfrm>
          <a:prstGeom prst="rect">
            <a:avLst/>
          </a:prstGeom>
        </p:spPr>
      </p:pic>
    </p:spTree>
    <p:extLst>
      <p:ext uri="{BB962C8B-B14F-4D97-AF65-F5344CB8AC3E}">
        <p14:creationId xmlns:p14="http://schemas.microsoft.com/office/powerpoint/2010/main" val="4403789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8</a:t>
            </a:fld>
            <a:endParaRPr lang="fr-FR" dirty="0"/>
          </a:p>
        </p:txBody>
      </p:sp>
      <p:sp>
        <p:nvSpPr>
          <p:cNvPr id="6" name="TextBox 5">
            <a:extLst>
              <a:ext uri="{FF2B5EF4-FFF2-40B4-BE49-F238E27FC236}">
                <a16:creationId xmlns:a16="http://schemas.microsoft.com/office/drawing/2014/main" id="{855136CB-D3A2-4284-AB84-29F86253B1ED}"/>
              </a:ext>
            </a:extLst>
          </p:cNvPr>
          <p:cNvSpPr txBox="1"/>
          <p:nvPr/>
        </p:nvSpPr>
        <p:spPr>
          <a:xfrm>
            <a:off x="447242" y="753390"/>
            <a:ext cx="6840000" cy="715581"/>
          </a:xfrm>
          <a:prstGeom prst="rect">
            <a:avLst/>
          </a:prstGeom>
          <a:noFill/>
        </p:spPr>
        <p:txBody>
          <a:bodyPr wrap="square" rtlCol="0">
            <a:spAutoFit/>
          </a:bodyPr>
          <a:lstStyle/>
          <a:p>
            <a:r>
              <a:rPr lang="en-US" dirty="0"/>
              <a:t>IFC is a neutral, open format for data exchange</a:t>
            </a:r>
          </a:p>
          <a:p>
            <a:endParaRPr lang="fr-CH" dirty="0"/>
          </a:p>
          <a:p>
            <a:endParaRPr lang="fr-CH" dirty="0"/>
          </a:p>
        </p:txBody>
      </p:sp>
      <p:pic>
        <p:nvPicPr>
          <p:cNvPr id="8" name="Picture 7">
            <a:extLst>
              <a:ext uri="{FF2B5EF4-FFF2-40B4-BE49-F238E27FC236}">
                <a16:creationId xmlns:a16="http://schemas.microsoft.com/office/drawing/2014/main" id="{4ACE030A-6F50-477E-B690-958F694079CE}"/>
              </a:ext>
            </a:extLst>
          </p:cNvPr>
          <p:cNvPicPr>
            <a:picLocks noChangeAspect="1"/>
          </p:cNvPicPr>
          <p:nvPr/>
        </p:nvPicPr>
        <p:blipFill>
          <a:blip r:embed="rId3"/>
          <a:stretch>
            <a:fillRect/>
          </a:stretch>
        </p:blipFill>
        <p:spPr>
          <a:xfrm>
            <a:off x="459238" y="1117903"/>
            <a:ext cx="8172000" cy="1215918"/>
          </a:xfrm>
          <a:prstGeom prst="rect">
            <a:avLst/>
          </a:prstGeom>
        </p:spPr>
      </p:pic>
      <p:sp>
        <p:nvSpPr>
          <p:cNvPr id="10" name="TextBox 9">
            <a:extLst>
              <a:ext uri="{FF2B5EF4-FFF2-40B4-BE49-F238E27FC236}">
                <a16:creationId xmlns:a16="http://schemas.microsoft.com/office/drawing/2014/main" id="{FAF542DD-DACD-4560-AA40-DDF53F609297}"/>
              </a:ext>
            </a:extLst>
          </p:cNvPr>
          <p:cNvSpPr txBox="1"/>
          <p:nvPr/>
        </p:nvSpPr>
        <p:spPr>
          <a:xfrm>
            <a:off x="447242" y="2679560"/>
            <a:ext cx="6840000" cy="507831"/>
          </a:xfrm>
          <a:prstGeom prst="rect">
            <a:avLst/>
          </a:prstGeom>
          <a:noFill/>
        </p:spPr>
        <p:txBody>
          <a:bodyPr wrap="square" rtlCol="0">
            <a:spAutoFit/>
          </a:bodyPr>
          <a:lstStyle/>
          <a:p>
            <a:r>
              <a:rPr lang="en-US" dirty="0"/>
              <a:t>IFC describes each element as a class.</a:t>
            </a:r>
            <a:endParaRPr lang="fr-CH" dirty="0"/>
          </a:p>
          <a:p>
            <a:endParaRPr lang="fr-CH" dirty="0"/>
          </a:p>
        </p:txBody>
      </p:sp>
      <p:pic>
        <p:nvPicPr>
          <p:cNvPr id="11" name="Picture 10">
            <a:extLst>
              <a:ext uri="{FF2B5EF4-FFF2-40B4-BE49-F238E27FC236}">
                <a16:creationId xmlns:a16="http://schemas.microsoft.com/office/drawing/2014/main" id="{AFD60EFE-D9C2-4C28-90DB-937E05A74947}"/>
              </a:ext>
            </a:extLst>
          </p:cNvPr>
          <p:cNvPicPr>
            <a:picLocks noChangeAspect="1"/>
          </p:cNvPicPr>
          <p:nvPr/>
        </p:nvPicPr>
        <p:blipFill>
          <a:blip r:embed="rId4"/>
          <a:stretch>
            <a:fillRect/>
          </a:stretch>
        </p:blipFill>
        <p:spPr>
          <a:xfrm>
            <a:off x="731409" y="3051647"/>
            <a:ext cx="6729300" cy="1899187"/>
          </a:xfrm>
          <a:prstGeom prst="rect">
            <a:avLst/>
          </a:prstGeom>
        </p:spPr>
      </p:pic>
    </p:spTree>
    <p:extLst>
      <p:ext uri="{BB962C8B-B14F-4D97-AF65-F5344CB8AC3E}">
        <p14:creationId xmlns:p14="http://schemas.microsoft.com/office/powerpoint/2010/main" val="42069569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4F87-F505-46A5-80B0-F633E6FD355A}"/>
              </a:ext>
            </a:extLst>
          </p:cNvPr>
          <p:cNvSpPr>
            <a:spLocks noGrp="1"/>
          </p:cNvSpPr>
          <p:nvPr>
            <p:ph type="title"/>
          </p:nvPr>
        </p:nvSpPr>
        <p:spPr/>
        <p:txBody>
          <a:bodyPr/>
          <a:lstStyle/>
          <a:p>
            <a:r>
              <a:rPr lang="fr-FR" dirty="0"/>
              <a:t>IFC</a:t>
            </a:r>
          </a:p>
        </p:txBody>
      </p:sp>
      <p:sp>
        <p:nvSpPr>
          <p:cNvPr id="3" name="Date Placeholder 2">
            <a:extLst>
              <a:ext uri="{FF2B5EF4-FFF2-40B4-BE49-F238E27FC236}">
                <a16:creationId xmlns:a16="http://schemas.microsoft.com/office/drawing/2014/main" id="{E6F07EFD-6782-4DB2-81C8-F89B69B17F9E}"/>
              </a:ext>
            </a:extLst>
          </p:cNvPr>
          <p:cNvSpPr>
            <a:spLocks noGrp="1"/>
          </p:cNvSpPr>
          <p:nvPr>
            <p:ph type="dt" sz="half" idx="10"/>
          </p:nvPr>
        </p:nvSpPr>
        <p:spPr/>
        <p:txBody>
          <a:bodyPr/>
          <a:lstStyle/>
          <a:p>
            <a:r>
              <a:rPr lang="fr-CH" dirty="0"/>
              <a:t>BIM Data management</a:t>
            </a:r>
            <a:endParaRPr lang="fr-FR" dirty="0"/>
          </a:p>
        </p:txBody>
      </p:sp>
      <p:sp>
        <p:nvSpPr>
          <p:cNvPr id="4" name="Footer Placeholder 3">
            <a:extLst>
              <a:ext uri="{FF2B5EF4-FFF2-40B4-BE49-F238E27FC236}">
                <a16:creationId xmlns:a16="http://schemas.microsoft.com/office/drawing/2014/main" id="{C24E1C0C-6A90-4B3C-8392-12E86E526FA8}"/>
              </a:ext>
            </a:extLst>
          </p:cNvPr>
          <p:cNvSpPr>
            <a:spLocks noGrp="1"/>
          </p:cNvSpPr>
          <p:nvPr>
            <p:ph type="ftr" sz="quarter" idx="11"/>
          </p:nvPr>
        </p:nvSpPr>
        <p:spPr/>
        <p:txBody>
          <a:bodyPr/>
          <a:lstStyle/>
          <a:p>
            <a:r>
              <a:rPr lang="fr-FR" dirty="0"/>
              <a:t>Régis Longchamp</a:t>
            </a:r>
          </a:p>
        </p:txBody>
      </p:sp>
      <p:sp>
        <p:nvSpPr>
          <p:cNvPr id="5" name="Slide Number Placeholder 4">
            <a:extLst>
              <a:ext uri="{FF2B5EF4-FFF2-40B4-BE49-F238E27FC236}">
                <a16:creationId xmlns:a16="http://schemas.microsoft.com/office/drawing/2014/main" id="{9458AB8C-7FAB-4192-A8E0-C87EA6FDF2E7}"/>
              </a:ext>
            </a:extLst>
          </p:cNvPr>
          <p:cNvSpPr>
            <a:spLocks noGrp="1"/>
          </p:cNvSpPr>
          <p:nvPr>
            <p:ph type="sldNum" sz="quarter" idx="12"/>
          </p:nvPr>
        </p:nvSpPr>
        <p:spPr/>
        <p:txBody>
          <a:bodyPr/>
          <a:lstStyle/>
          <a:p>
            <a:fld id="{E1E1CD7C-2161-7D43-862E-CE4C333CD873}" type="slidenum">
              <a:rPr lang="fr-FR" smtClean="0"/>
              <a:pPr/>
              <a:t>9</a:t>
            </a:fld>
            <a:endParaRPr lang="fr-FR" dirty="0"/>
          </a:p>
        </p:txBody>
      </p:sp>
      <p:pic>
        <p:nvPicPr>
          <p:cNvPr id="7" name="Picture 6">
            <a:extLst>
              <a:ext uri="{FF2B5EF4-FFF2-40B4-BE49-F238E27FC236}">
                <a16:creationId xmlns:a16="http://schemas.microsoft.com/office/drawing/2014/main" id="{80498B81-FC6D-429F-B100-59547070CFC0}"/>
              </a:ext>
            </a:extLst>
          </p:cNvPr>
          <p:cNvPicPr>
            <a:picLocks noChangeAspect="1"/>
          </p:cNvPicPr>
          <p:nvPr/>
        </p:nvPicPr>
        <p:blipFill rotWithShape="1">
          <a:blip r:embed="rId3"/>
          <a:srcRect b="15663"/>
          <a:stretch/>
        </p:blipFill>
        <p:spPr>
          <a:xfrm>
            <a:off x="793593" y="609872"/>
            <a:ext cx="3889688" cy="2624342"/>
          </a:xfrm>
          <a:prstGeom prst="rect">
            <a:avLst/>
          </a:prstGeom>
        </p:spPr>
      </p:pic>
      <p:sp>
        <p:nvSpPr>
          <p:cNvPr id="9" name="TextBox 8">
            <a:extLst>
              <a:ext uri="{FF2B5EF4-FFF2-40B4-BE49-F238E27FC236}">
                <a16:creationId xmlns:a16="http://schemas.microsoft.com/office/drawing/2014/main" id="{10B11531-A639-4C47-8ADA-07F6115228D8}"/>
              </a:ext>
            </a:extLst>
          </p:cNvPr>
          <p:cNvSpPr txBox="1"/>
          <p:nvPr/>
        </p:nvSpPr>
        <p:spPr>
          <a:xfrm>
            <a:off x="972000" y="3651750"/>
            <a:ext cx="7659238" cy="715581"/>
          </a:xfrm>
          <a:prstGeom prst="rect">
            <a:avLst/>
          </a:prstGeom>
          <a:noFill/>
        </p:spPr>
        <p:txBody>
          <a:bodyPr wrap="square">
            <a:spAutoFit/>
          </a:bodyPr>
          <a:lstStyle/>
          <a:p>
            <a:r>
              <a:rPr lang="en-US" dirty="0"/>
              <a:t>This type of object description gives us confidence that regardless of which program we will use to generate the IFC model, the object attributes will always be in the same format, therefore “Name” will always be a text, and “Height” will always be a number.</a:t>
            </a:r>
            <a:endParaRPr lang="fr-CH" dirty="0"/>
          </a:p>
        </p:txBody>
      </p:sp>
      <p:pic>
        <p:nvPicPr>
          <p:cNvPr id="11" name="Picture 10">
            <a:extLst>
              <a:ext uri="{FF2B5EF4-FFF2-40B4-BE49-F238E27FC236}">
                <a16:creationId xmlns:a16="http://schemas.microsoft.com/office/drawing/2014/main" id="{9B7336E2-47EC-4517-975C-865F32836323}"/>
              </a:ext>
            </a:extLst>
          </p:cNvPr>
          <p:cNvPicPr>
            <a:picLocks noChangeAspect="1"/>
          </p:cNvPicPr>
          <p:nvPr/>
        </p:nvPicPr>
        <p:blipFill rotWithShape="1">
          <a:blip r:embed="rId4"/>
          <a:srcRect b="15005"/>
          <a:stretch/>
        </p:blipFill>
        <p:spPr>
          <a:xfrm>
            <a:off x="4766783" y="609872"/>
            <a:ext cx="3864455" cy="2627694"/>
          </a:xfrm>
          <a:prstGeom prst="rect">
            <a:avLst/>
          </a:prstGeom>
        </p:spPr>
      </p:pic>
    </p:spTree>
    <p:extLst>
      <p:ext uri="{BB962C8B-B14F-4D97-AF65-F5344CB8AC3E}">
        <p14:creationId xmlns:p14="http://schemas.microsoft.com/office/powerpoint/2010/main" val="19643289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FC127AB4946248A5685C1F92D54FFE" ma:contentTypeVersion="0" ma:contentTypeDescription="Crée un document." ma:contentTypeScope="" ma:versionID="ef3ff242486930b75c69099c0dd02c57">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8CE09B-89B1-4B5D-BED2-87C84F077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48A6C70-7FF5-480A-B09B-7D0A19B2F431}">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66205E9-12FC-4D6C-B0C7-1E9025EEB1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Thème Office</Template>
  <TotalTime>1517</TotalTime>
  <Words>496</Words>
  <Application>Microsoft Office PowerPoint</Application>
  <PresentationFormat>On-screen Show (16:9)</PresentationFormat>
  <Paragraphs>110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Franklin Gothic Demi Cond</vt:lpstr>
      <vt:lpstr>Wingdings</vt:lpstr>
      <vt:lpstr>Thème Office</vt:lpstr>
      <vt:lpstr>IFC</vt:lpstr>
      <vt:lpstr>Revit and the others …</vt:lpstr>
      <vt:lpstr>Pourquoi  IFC ?</vt:lpstr>
      <vt:lpstr>Revit and the others …</vt:lpstr>
      <vt:lpstr>Revit and the others …</vt:lpstr>
      <vt:lpstr>IFC</vt:lpstr>
      <vt:lpstr>IFC</vt:lpstr>
      <vt:lpstr>IFC</vt:lpstr>
      <vt:lpstr>IFC</vt:lpstr>
      <vt:lpstr>IFC</vt:lpstr>
      <vt:lpstr>IFC</vt:lpstr>
      <vt:lpstr>IFC </vt:lpstr>
      <vt:lpstr>IFC</vt:lpstr>
      <vt:lpstr>IFC - Attributes vs. Properties </vt:lpstr>
      <vt:lpstr>IFC – Tous est relation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Longchamp Régis</cp:lastModifiedBy>
  <cp:revision>104</cp:revision>
  <dcterms:created xsi:type="dcterms:W3CDTF">2019-04-02T06:24:35Z</dcterms:created>
  <dcterms:modified xsi:type="dcterms:W3CDTF">2022-09-04T18:36:42Z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